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8" r:id="rId2"/>
    <p:sldId id="261" r:id="rId3"/>
    <p:sldId id="262" r:id="rId4"/>
  </p:sldIdLst>
  <p:sldSz cx="7562850" cy="10688638"/>
  <p:notesSz cx="6858000" cy="9144000"/>
  <p:defaultTextStyle>
    <a:defPPr>
      <a:defRPr lang="fr-FR"/>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371" autoAdjust="0"/>
  </p:normalViewPr>
  <p:slideViewPr>
    <p:cSldViewPr snapToGrid="0" snapToObjects="1">
      <p:cViewPr varScale="1">
        <p:scale>
          <a:sx n="55" d="100"/>
          <a:sy n="55" d="100"/>
        </p:scale>
        <p:origin x="-3192" y="-104"/>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D867C3-F442-5A4C-8B51-647D5D9B2A80}" type="datetimeFigureOut">
              <a:rPr lang="fr-FR" smtClean="0"/>
              <a:t>19/03/15</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3E21FE-3276-AC40-BA0E-647C055383D0}" type="slidenum">
              <a:rPr lang="fr-FR" smtClean="0"/>
              <a:t>‹#›</a:t>
            </a:fld>
            <a:endParaRPr lang="fr-FR"/>
          </a:p>
        </p:txBody>
      </p:sp>
    </p:spTree>
    <p:extLst>
      <p:ext uri="{BB962C8B-B14F-4D97-AF65-F5344CB8AC3E}">
        <p14:creationId xmlns:p14="http://schemas.microsoft.com/office/powerpoint/2010/main" val="2988097960"/>
      </p:ext>
    </p:extLst>
  </p:cSld>
  <p:clrMap bg1="lt1" tx1="dk1" bg2="lt2" tx2="dk2" accent1="accent1" accent2="accent2" accent3="accent3" accent4="accent4" accent5="accent5" accent6="accent6" hlink="hlink" folHlink="folHlink"/>
  <p:notesStyle>
    <a:lvl1pPr marL="0" algn="l" defTabSz="521437" rtl="0" eaLnBrk="1" latinLnBrk="0" hangingPunct="1">
      <a:defRPr sz="1400" kern="1200">
        <a:solidFill>
          <a:schemeClr val="tx1"/>
        </a:solidFill>
        <a:latin typeface="+mn-lt"/>
        <a:ea typeface="+mn-ea"/>
        <a:cs typeface="+mn-cs"/>
      </a:defRPr>
    </a:lvl1pPr>
    <a:lvl2pPr marL="521437" algn="l" defTabSz="521437" rtl="0" eaLnBrk="1" latinLnBrk="0" hangingPunct="1">
      <a:defRPr sz="1400" kern="1200">
        <a:solidFill>
          <a:schemeClr val="tx1"/>
        </a:solidFill>
        <a:latin typeface="+mn-lt"/>
        <a:ea typeface="+mn-ea"/>
        <a:cs typeface="+mn-cs"/>
      </a:defRPr>
    </a:lvl2pPr>
    <a:lvl3pPr marL="1042873" algn="l" defTabSz="521437" rtl="0" eaLnBrk="1" latinLnBrk="0" hangingPunct="1">
      <a:defRPr sz="1400" kern="1200">
        <a:solidFill>
          <a:schemeClr val="tx1"/>
        </a:solidFill>
        <a:latin typeface="+mn-lt"/>
        <a:ea typeface="+mn-ea"/>
        <a:cs typeface="+mn-cs"/>
      </a:defRPr>
    </a:lvl3pPr>
    <a:lvl4pPr marL="1564310" algn="l" defTabSz="521437" rtl="0" eaLnBrk="1" latinLnBrk="0" hangingPunct="1">
      <a:defRPr sz="1400" kern="1200">
        <a:solidFill>
          <a:schemeClr val="tx1"/>
        </a:solidFill>
        <a:latin typeface="+mn-lt"/>
        <a:ea typeface="+mn-ea"/>
        <a:cs typeface="+mn-cs"/>
      </a:defRPr>
    </a:lvl4pPr>
    <a:lvl5pPr marL="2085746" algn="l" defTabSz="521437" rtl="0" eaLnBrk="1" latinLnBrk="0" hangingPunct="1">
      <a:defRPr sz="1400" kern="1200">
        <a:solidFill>
          <a:schemeClr val="tx1"/>
        </a:solidFill>
        <a:latin typeface="+mn-lt"/>
        <a:ea typeface="+mn-ea"/>
        <a:cs typeface="+mn-cs"/>
      </a:defRPr>
    </a:lvl5pPr>
    <a:lvl6pPr marL="2607183" algn="l" defTabSz="521437" rtl="0" eaLnBrk="1" latinLnBrk="0" hangingPunct="1">
      <a:defRPr sz="1400" kern="1200">
        <a:solidFill>
          <a:schemeClr val="tx1"/>
        </a:solidFill>
        <a:latin typeface="+mn-lt"/>
        <a:ea typeface="+mn-ea"/>
        <a:cs typeface="+mn-cs"/>
      </a:defRPr>
    </a:lvl6pPr>
    <a:lvl7pPr marL="3128620" algn="l" defTabSz="521437" rtl="0" eaLnBrk="1" latinLnBrk="0" hangingPunct="1">
      <a:defRPr sz="1400" kern="1200">
        <a:solidFill>
          <a:schemeClr val="tx1"/>
        </a:solidFill>
        <a:latin typeface="+mn-lt"/>
        <a:ea typeface="+mn-ea"/>
        <a:cs typeface="+mn-cs"/>
      </a:defRPr>
    </a:lvl7pPr>
    <a:lvl8pPr marL="3650056" algn="l" defTabSz="521437" rtl="0" eaLnBrk="1" latinLnBrk="0" hangingPunct="1">
      <a:defRPr sz="1400" kern="1200">
        <a:solidFill>
          <a:schemeClr val="tx1"/>
        </a:solidFill>
        <a:latin typeface="+mn-lt"/>
        <a:ea typeface="+mn-ea"/>
        <a:cs typeface="+mn-cs"/>
      </a:defRPr>
    </a:lvl8pPr>
    <a:lvl9pPr marL="4171493" algn="l" defTabSz="521437"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216150" y="685800"/>
            <a:ext cx="24257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03E21FE-3276-AC40-BA0E-647C055383D0}" type="slidenum">
              <a:rPr lang="fr-FR" smtClean="0"/>
              <a:t>1</a:t>
            </a:fld>
            <a:endParaRPr lang="fr-FR"/>
          </a:p>
        </p:txBody>
      </p:sp>
    </p:spTree>
    <p:extLst>
      <p:ext uri="{BB962C8B-B14F-4D97-AF65-F5344CB8AC3E}">
        <p14:creationId xmlns:p14="http://schemas.microsoft.com/office/powerpoint/2010/main" val="3183217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8"/>
            <a:ext cx="6428423" cy="2291129"/>
          </a:xfrm>
        </p:spPr>
        <p:txBody>
          <a:bodyPr/>
          <a:lstStyle/>
          <a:p>
            <a:r>
              <a:rPr lang="fr-FR" smtClean="0"/>
              <a:t>Cliquez et modifiez le titre</a:t>
            </a:r>
            <a:endParaRPr lang="fr-F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1AA79F1-BBB6-8147-A7E7-1E1D94787A4A}" type="datetimeFigureOut">
              <a:rPr lang="fr-FR" smtClean="0"/>
              <a:t>19/03/15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315D6E-1616-7249-8C4E-1291D311C88E}" type="slidenum">
              <a:rPr lang="fr-FR" smtClean="0"/>
              <a:t>‹#›</a:t>
            </a:fld>
            <a:endParaRPr lang="fr-FR"/>
          </a:p>
        </p:txBody>
      </p:sp>
    </p:spTree>
    <p:extLst>
      <p:ext uri="{BB962C8B-B14F-4D97-AF65-F5344CB8AC3E}">
        <p14:creationId xmlns:p14="http://schemas.microsoft.com/office/powerpoint/2010/main" val="4032596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1AA79F1-BBB6-8147-A7E7-1E1D94787A4A}" type="datetimeFigureOut">
              <a:rPr lang="fr-FR" smtClean="0"/>
              <a:t>19/03/15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315D6E-1616-7249-8C4E-1291D311C88E}" type="slidenum">
              <a:rPr lang="fr-FR" smtClean="0"/>
              <a:t>‹#›</a:t>
            </a:fld>
            <a:endParaRPr lang="fr-FR"/>
          </a:p>
        </p:txBody>
      </p:sp>
    </p:spTree>
    <p:extLst>
      <p:ext uri="{BB962C8B-B14F-4D97-AF65-F5344CB8AC3E}">
        <p14:creationId xmlns:p14="http://schemas.microsoft.com/office/powerpoint/2010/main" val="2901231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483066" y="428043"/>
            <a:ext cx="1701641" cy="9119981"/>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378143" y="428043"/>
            <a:ext cx="4978876" cy="9119981"/>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1AA79F1-BBB6-8147-A7E7-1E1D94787A4A}" type="datetimeFigureOut">
              <a:rPr lang="fr-FR" smtClean="0"/>
              <a:t>19/03/15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315D6E-1616-7249-8C4E-1291D311C88E}" type="slidenum">
              <a:rPr lang="fr-FR" smtClean="0"/>
              <a:t>‹#›</a:t>
            </a:fld>
            <a:endParaRPr lang="fr-FR"/>
          </a:p>
        </p:txBody>
      </p:sp>
    </p:spTree>
    <p:extLst>
      <p:ext uri="{BB962C8B-B14F-4D97-AF65-F5344CB8AC3E}">
        <p14:creationId xmlns:p14="http://schemas.microsoft.com/office/powerpoint/2010/main" val="532594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1AA79F1-BBB6-8147-A7E7-1E1D94787A4A}" type="datetimeFigureOut">
              <a:rPr lang="fr-FR" smtClean="0"/>
              <a:t>19/03/15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315D6E-1616-7249-8C4E-1291D311C88E}" type="slidenum">
              <a:rPr lang="fr-FR" smtClean="0"/>
              <a:t>‹#›</a:t>
            </a:fld>
            <a:endParaRPr lang="fr-FR"/>
          </a:p>
        </p:txBody>
      </p:sp>
    </p:spTree>
    <p:extLst>
      <p:ext uri="{BB962C8B-B14F-4D97-AF65-F5344CB8AC3E}">
        <p14:creationId xmlns:p14="http://schemas.microsoft.com/office/powerpoint/2010/main" val="4200618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0"/>
            <a:ext cx="6428423" cy="2122882"/>
          </a:xfrm>
        </p:spPr>
        <p:txBody>
          <a:bodyPr anchor="t"/>
          <a:lstStyle>
            <a:lvl1pPr algn="l">
              <a:defRPr sz="4600" b="1" cap="all"/>
            </a:lvl1pPr>
          </a:lstStyle>
          <a:p>
            <a:r>
              <a:rPr lang="fr-FR" smtClean="0"/>
              <a:t>Cliquez et modifiez le titre</a:t>
            </a:r>
            <a:endParaRPr lang="fr-FR"/>
          </a:p>
        </p:txBody>
      </p:sp>
      <p:sp>
        <p:nvSpPr>
          <p:cNvPr id="3" name="Espace réservé du texte 2"/>
          <p:cNvSpPr>
            <a:spLocks noGrp="1"/>
          </p:cNvSpPr>
          <p:nvPr>
            <p:ph type="body" idx="1"/>
          </p:nvPr>
        </p:nvSpPr>
        <p:spPr>
          <a:xfrm>
            <a:off x="597413" y="4530302"/>
            <a:ext cx="6428423" cy="2338138"/>
          </a:xfrm>
        </p:spPr>
        <p:txBody>
          <a:bodyPr anchor="b"/>
          <a:lstStyle>
            <a:lvl1pPr marL="0" indent="0">
              <a:buNone/>
              <a:defRPr sz="2300">
                <a:solidFill>
                  <a:schemeClr val="tx1">
                    <a:tint val="75000"/>
                  </a:schemeClr>
                </a:solidFill>
              </a:defRPr>
            </a:lvl1pPr>
            <a:lvl2pPr marL="521437" indent="0">
              <a:buNone/>
              <a:defRPr sz="2100">
                <a:solidFill>
                  <a:schemeClr val="tx1">
                    <a:tint val="75000"/>
                  </a:schemeClr>
                </a:solidFill>
              </a:defRPr>
            </a:lvl2pPr>
            <a:lvl3pPr marL="1042873" indent="0">
              <a:buNone/>
              <a:defRPr sz="1800">
                <a:solidFill>
                  <a:schemeClr val="tx1">
                    <a:tint val="75000"/>
                  </a:schemeClr>
                </a:solidFill>
              </a:defRPr>
            </a:lvl3pPr>
            <a:lvl4pPr marL="1564310" indent="0">
              <a:buNone/>
              <a:defRPr sz="1600">
                <a:solidFill>
                  <a:schemeClr val="tx1">
                    <a:tint val="75000"/>
                  </a:schemeClr>
                </a:solidFill>
              </a:defRPr>
            </a:lvl4pPr>
            <a:lvl5pPr marL="2085746" indent="0">
              <a:buNone/>
              <a:defRPr sz="1600">
                <a:solidFill>
                  <a:schemeClr val="tx1">
                    <a:tint val="75000"/>
                  </a:schemeClr>
                </a:solidFill>
              </a:defRPr>
            </a:lvl5pPr>
            <a:lvl6pPr marL="2607183" indent="0">
              <a:buNone/>
              <a:defRPr sz="1600">
                <a:solidFill>
                  <a:schemeClr val="tx1">
                    <a:tint val="75000"/>
                  </a:schemeClr>
                </a:solidFill>
              </a:defRPr>
            </a:lvl6pPr>
            <a:lvl7pPr marL="3128620" indent="0">
              <a:buNone/>
              <a:defRPr sz="1600">
                <a:solidFill>
                  <a:schemeClr val="tx1">
                    <a:tint val="75000"/>
                  </a:schemeClr>
                </a:solidFill>
              </a:defRPr>
            </a:lvl7pPr>
            <a:lvl8pPr marL="3650056" indent="0">
              <a:buNone/>
              <a:defRPr sz="1600">
                <a:solidFill>
                  <a:schemeClr val="tx1">
                    <a:tint val="75000"/>
                  </a:schemeClr>
                </a:solidFill>
              </a:defRPr>
            </a:lvl8pPr>
            <a:lvl9pPr marL="4171493" indent="0">
              <a:buNone/>
              <a:defRPr sz="16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1AA79F1-BBB6-8147-A7E7-1E1D94787A4A}" type="datetimeFigureOut">
              <a:rPr lang="fr-FR" smtClean="0"/>
              <a:t>19/03/15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315D6E-1616-7249-8C4E-1291D311C88E}" type="slidenum">
              <a:rPr lang="fr-FR" smtClean="0"/>
              <a:t>‹#›</a:t>
            </a:fld>
            <a:endParaRPr lang="fr-FR"/>
          </a:p>
        </p:txBody>
      </p:sp>
    </p:spTree>
    <p:extLst>
      <p:ext uri="{BB962C8B-B14F-4D97-AF65-F5344CB8AC3E}">
        <p14:creationId xmlns:p14="http://schemas.microsoft.com/office/powerpoint/2010/main" val="2795826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378142" y="2494017"/>
            <a:ext cx="3340259" cy="7054007"/>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844449" y="2494017"/>
            <a:ext cx="3340259" cy="7054007"/>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1AA79F1-BBB6-8147-A7E7-1E1D94787A4A}" type="datetimeFigureOut">
              <a:rPr lang="fr-FR" smtClean="0"/>
              <a:t>19/03/15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315D6E-1616-7249-8C4E-1291D311C88E}" type="slidenum">
              <a:rPr lang="fr-FR" smtClean="0"/>
              <a:t>‹#›</a:t>
            </a:fld>
            <a:endParaRPr lang="fr-FR"/>
          </a:p>
        </p:txBody>
      </p:sp>
    </p:spTree>
    <p:extLst>
      <p:ext uri="{BB962C8B-B14F-4D97-AF65-F5344CB8AC3E}">
        <p14:creationId xmlns:p14="http://schemas.microsoft.com/office/powerpoint/2010/main" val="3499355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700" b="1"/>
            </a:lvl1pPr>
            <a:lvl2pPr marL="521437" indent="0">
              <a:buNone/>
              <a:defRPr sz="2300" b="1"/>
            </a:lvl2pPr>
            <a:lvl3pPr marL="1042873" indent="0">
              <a:buNone/>
              <a:defRPr sz="2100" b="1"/>
            </a:lvl3pPr>
            <a:lvl4pPr marL="1564310" indent="0">
              <a:buNone/>
              <a:defRPr sz="1800" b="1"/>
            </a:lvl4pPr>
            <a:lvl5pPr marL="2085746" indent="0">
              <a:buNone/>
              <a:defRPr sz="1800" b="1"/>
            </a:lvl5pPr>
            <a:lvl6pPr marL="2607183" indent="0">
              <a:buNone/>
              <a:defRPr sz="1800" b="1"/>
            </a:lvl6pPr>
            <a:lvl7pPr marL="3128620" indent="0">
              <a:buNone/>
              <a:defRPr sz="1800" b="1"/>
            </a:lvl7pPr>
            <a:lvl8pPr marL="3650056" indent="0">
              <a:buNone/>
              <a:defRPr sz="1800" b="1"/>
            </a:lvl8pPr>
            <a:lvl9pPr marL="4171493" indent="0">
              <a:buNone/>
              <a:defRPr sz="18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78143" y="3389683"/>
            <a:ext cx="3341572" cy="6158339"/>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841824" y="2392573"/>
            <a:ext cx="3342884" cy="997111"/>
          </a:xfrm>
        </p:spPr>
        <p:txBody>
          <a:bodyPr anchor="b"/>
          <a:lstStyle>
            <a:lvl1pPr marL="0" indent="0">
              <a:buNone/>
              <a:defRPr sz="2700" b="1"/>
            </a:lvl1pPr>
            <a:lvl2pPr marL="521437" indent="0">
              <a:buNone/>
              <a:defRPr sz="2300" b="1"/>
            </a:lvl2pPr>
            <a:lvl3pPr marL="1042873" indent="0">
              <a:buNone/>
              <a:defRPr sz="2100" b="1"/>
            </a:lvl3pPr>
            <a:lvl4pPr marL="1564310" indent="0">
              <a:buNone/>
              <a:defRPr sz="1800" b="1"/>
            </a:lvl4pPr>
            <a:lvl5pPr marL="2085746" indent="0">
              <a:buNone/>
              <a:defRPr sz="1800" b="1"/>
            </a:lvl5pPr>
            <a:lvl6pPr marL="2607183" indent="0">
              <a:buNone/>
              <a:defRPr sz="1800" b="1"/>
            </a:lvl6pPr>
            <a:lvl7pPr marL="3128620" indent="0">
              <a:buNone/>
              <a:defRPr sz="1800" b="1"/>
            </a:lvl7pPr>
            <a:lvl8pPr marL="3650056" indent="0">
              <a:buNone/>
              <a:defRPr sz="1800" b="1"/>
            </a:lvl8pPr>
            <a:lvl9pPr marL="4171493" indent="0">
              <a:buNone/>
              <a:defRPr sz="18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841824" y="3389683"/>
            <a:ext cx="3342884" cy="6158339"/>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1AA79F1-BBB6-8147-A7E7-1E1D94787A4A}" type="datetimeFigureOut">
              <a:rPr lang="fr-FR" smtClean="0"/>
              <a:t>19/03/15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7315D6E-1616-7249-8C4E-1291D311C88E}" type="slidenum">
              <a:rPr lang="fr-FR" smtClean="0"/>
              <a:t>‹#›</a:t>
            </a:fld>
            <a:endParaRPr lang="fr-FR"/>
          </a:p>
        </p:txBody>
      </p:sp>
    </p:spTree>
    <p:extLst>
      <p:ext uri="{BB962C8B-B14F-4D97-AF65-F5344CB8AC3E}">
        <p14:creationId xmlns:p14="http://schemas.microsoft.com/office/powerpoint/2010/main" val="3547218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C1AA79F1-BBB6-8147-A7E7-1E1D94787A4A}" type="datetimeFigureOut">
              <a:rPr lang="fr-FR" smtClean="0"/>
              <a:t>19/03/15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7315D6E-1616-7249-8C4E-1291D311C88E}" type="slidenum">
              <a:rPr lang="fr-FR" smtClean="0"/>
              <a:t>‹#›</a:t>
            </a:fld>
            <a:endParaRPr lang="fr-FR"/>
          </a:p>
        </p:txBody>
      </p:sp>
    </p:spTree>
    <p:extLst>
      <p:ext uri="{BB962C8B-B14F-4D97-AF65-F5344CB8AC3E}">
        <p14:creationId xmlns:p14="http://schemas.microsoft.com/office/powerpoint/2010/main" val="3135112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1AA79F1-BBB6-8147-A7E7-1E1D94787A4A}" type="datetimeFigureOut">
              <a:rPr lang="fr-FR" smtClean="0"/>
              <a:t>19/03/15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7315D6E-1616-7249-8C4E-1291D311C88E}" type="slidenum">
              <a:rPr lang="fr-FR" smtClean="0"/>
              <a:t>‹#›</a:t>
            </a:fld>
            <a:endParaRPr lang="fr-FR"/>
          </a:p>
        </p:txBody>
      </p:sp>
    </p:spTree>
    <p:extLst>
      <p:ext uri="{BB962C8B-B14F-4D97-AF65-F5344CB8AC3E}">
        <p14:creationId xmlns:p14="http://schemas.microsoft.com/office/powerpoint/2010/main" val="499355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7"/>
            <a:ext cx="2488126" cy="1811130"/>
          </a:xfrm>
        </p:spPr>
        <p:txBody>
          <a:bodyPr anchor="b"/>
          <a:lstStyle>
            <a:lvl1pPr algn="l">
              <a:defRPr sz="2300" b="1"/>
            </a:lvl1pPr>
          </a:lstStyle>
          <a:p>
            <a:r>
              <a:rPr lang="fr-FR" smtClean="0"/>
              <a:t>Cliquez et modifiez le titre</a:t>
            </a:r>
            <a:endParaRPr lang="fr-FR"/>
          </a:p>
        </p:txBody>
      </p:sp>
      <p:sp>
        <p:nvSpPr>
          <p:cNvPr id="3" name="Espace réservé du contenu 2"/>
          <p:cNvSpPr>
            <a:spLocks noGrp="1"/>
          </p:cNvSpPr>
          <p:nvPr>
            <p:ph idx="1"/>
          </p:nvPr>
        </p:nvSpPr>
        <p:spPr>
          <a:xfrm>
            <a:off x="2956864" y="425567"/>
            <a:ext cx="4227844" cy="9122457"/>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78143" y="2236698"/>
            <a:ext cx="2488126" cy="7311326"/>
          </a:xfrm>
        </p:spPr>
        <p:txBody>
          <a:bodyPr/>
          <a:lstStyle>
            <a:lvl1pPr marL="0" indent="0">
              <a:buNone/>
              <a:defRPr sz="1600"/>
            </a:lvl1pPr>
            <a:lvl2pPr marL="521437" indent="0">
              <a:buNone/>
              <a:defRPr sz="1400"/>
            </a:lvl2pPr>
            <a:lvl3pPr marL="1042873" indent="0">
              <a:buNone/>
              <a:defRPr sz="1100"/>
            </a:lvl3pPr>
            <a:lvl4pPr marL="1564310" indent="0">
              <a:buNone/>
              <a:defRPr sz="1000"/>
            </a:lvl4pPr>
            <a:lvl5pPr marL="2085746" indent="0">
              <a:buNone/>
              <a:defRPr sz="1000"/>
            </a:lvl5pPr>
            <a:lvl6pPr marL="2607183" indent="0">
              <a:buNone/>
              <a:defRPr sz="1000"/>
            </a:lvl6pPr>
            <a:lvl7pPr marL="3128620" indent="0">
              <a:buNone/>
              <a:defRPr sz="1000"/>
            </a:lvl7pPr>
            <a:lvl8pPr marL="3650056" indent="0">
              <a:buNone/>
              <a:defRPr sz="1000"/>
            </a:lvl8pPr>
            <a:lvl9pPr marL="4171493"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1AA79F1-BBB6-8147-A7E7-1E1D94787A4A}" type="datetimeFigureOut">
              <a:rPr lang="fr-FR" smtClean="0"/>
              <a:t>19/03/15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315D6E-1616-7249-8C4E-1291D311C88E}" type="slidenum">
              <a:rPr lang="fr-FR" smtClean="0"/>
              <a:t>‹#›</a:t>
            </a:fld>
            <a:endParaRPr lang="fr-FR"/>
          </a:p>
        </p:txBody>
      </p:sp>
    </p:spTree>
    <p:extLst>
      <p:ext uri="{BB962C8B-B14F-4D97-AF65-F5344CB8AC3E}">
        <p14:creationId xmlns:p14="http://schemas.microsoft.com/office/powerpoint/2010/main" val="107173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300" b="1"/>
            </a:lvl1pPr>
          </a:lstStyle>
          <a:p>
            <a:r>
              <a:rPr lang="fr-FR" smtClean="0"/>
              <a:t>Cliquez et modifiez le titre</a:t>
            </a:r>
            <a:endParaRPr lang="fr-F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600"/>
            </a:lvl1pPr>
            <a:lvl2pPr marL="521437" indent="0">
              <a:buNone/>
              <a:defRPr sz="3200"/>
            </a:lvl2pPr>
            <a:lvl3pPr marL="1042873" indent="0">
              <a:buNone/>
              <a:defRPr sz="2700"/>
            </a:lvl3pPr>
            <a:lvl4pPr marL="1564310" indent="0">
              <a:buNone/>
              <a:defRPr sz="2300"/>
            </a:lvl4pPr>
            <a:lvl5pPr marL="2085746" indent="0">
              <a:buNone/>
              <a:defRPr sz="2300"/>
            </a:lvl5pPr>
            <a:lvl6pPr marL="2607183" indent="0">
              <a:buNone/>
              <a:defRPr sz="2300"/>
            </a:lvl6pPr>
            <a:lvl7pPr marL="3128620" indent="0">
              <a:buNone/>
              <a:defRPr sz="2300"/>
            </a:lvl7pPr>
            <a:lvl8pPr marL="3650056" indent="0">
              <a:buNone/>
              <a:defRPr sz="2300"/>
            </a:lvl8pPr>
            <a:lvl9pPr marL="4171493" indent="0">
              <a:buNone/>
              <a:defRPr sz="2300"/>
            </a:lvl9pPr>
          </a:lstStyle>
          <a:p>
            <a:endParaRPr lang="fr-FR"/>
          </a:p>
        </p:txBody>
      </p:sp>
      <p:sp>
        <p:nvSpPr>
          <p:cNvPr id="4" name="Espace réservé du texte 3"/>
          <p:cNvSpPr>
            <a:spLocks noGrp="1"/>
          </p:cNvSpPr>
          <p:nvPr>
            <p:ph type="body" sz="half" idx="2"/>
          </p:nvPr>
        </p:nvSpPr>
        <p:spPr>
          <a:xfrm>
            <a:off x="1482372" y="8365346"/>
            <a:ext cx="4537710" cy="1254429"/>
          </a:xfrm>
        </p:spPr>
        <p:txBody>
          <a:bodyPr/>
          <a:lstStyle>
            <a:lvl1pPr marL="0" indent="0">
              <a:buNone/>
              <a:defRPr sz="1600"/>
            </a:lvl1pPr>
            <a:lvl2pPr marL="521437" indent="0">
              <a:buNone/>
              <a:defRPr sz="1400"/>
            </a:lvl2pPr>
            <a:lvl3pPr marL="1042873" indent="0">
              <a:buNone/>
              <a:defRPr sz="1100"/>
            </a:lvl3pPr>
            <a:lvl4pPr marL="1564310" indent="0">
              <a:buNone/>
              <a:defRPr sz="1000"/>
            </a:lvl4pPr>
            <a:lvl5pPr marL="2085746" indent="0">
              <a:buNone/>
              <a:defRPr sz="1000"/>
            </a:lvl5pPr>
            <a:lvl6pPr marL="2607183" indent="0">
              <a:buNone/>
              <a:defRPr sz="1000"/>
            </a:lvl6pPr>
            <a:lvl7pPr marL="3128620" indent="0">
              <a:buNone/>
              <a:defRPr sz="1000"/>
            </a:lvl7pPr>
            <a:lvl8pPr marL="3650056" indent="0">
              <a:buNone/>
              <a:defRPr sz="1000"/>
            </a:lvl8pPr>
            <a:lvl9pPr marL="4171493"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1AA79F1-BBB6-8147-A7E7-1E1D94787A4A}" type="datetimeFigureOut">
              <a:rPr lang="fr-FR" smtClean="0"/>
              <a:t>19/03/15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315D6E-1616-7249-8C4E-1291D311C88E}" type="slidenum">
              <a:rPr lang="fr-FR" smtClean="0"/>
              <a:t>‹#›</a:t>
            </a:fld>
            <a:endParaRPr lang="fr-FR"/>
          </a:p>
        </p:txBody>
      </p:sp>
    </p:spTree>
    <p:extLst>
      <p:ext uri="{BB962C8B-B14F-4D97-AF65-F5344CB8AC3E}">
        <p14:creationId xmlns:p14="http://schemas.microsoft.com/office/powerpoint/2010/main" val="424034170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104287" tIns="52144" rIns="104287" bIns="52144"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378143" y="2494017"/>
            <a:ext cx="6806565" cy="7054007"/>
          </a:xfrm>
          <a:prstGeom prst="rect">
            <a:avLst/>
          </a:prstGeom>
        </p:spPr>
        <p:txBody>
          <a:bodyPr vert="horz" lIns="104287" tIns="52144" rIns="104287" bIns="52144"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104287" tIns="52144" rIns="104287" bIns="52144" rtlCol="0" anchor="ctr"/>
          <a:lstStyle>
            <a:lvl1pPr algn="l">
              <a:defRPr sz="1400">
                <a:solidFill>
                  <a:schemeClr val="tx1">
                    <a:tint val="75000"/>
                  </a:schemeClr>
                </a:solidFill>
              </a:defRPr>
            </a:lvl1pPr>
          </a:lstStyle>
          <a:p>
            <a:fld id="{C1AA79F1-BBB6-8147-A7E7-1E1D94787A4A}" type="datetimeFigureOut">
              <a:rPr lang="fr-FR" smtClean="0"/>
              <a:t>19/03/15</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104287" tIns="52144" rIns="104287" bIns="52144" rtlCol="0" anchor="ctr"/>
          <a:lstStyle>
            <a:lvl1pPr algn="ctr">
              <a:defRPr sz="14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104287" tIns="52144" rIns="104287" bIns="52144" rtlCol="0" anchor="ctr"/>
          <a:lstStyle>
            <a:lvl1pPr algn="r">
              <a:defRPr sz="1400">
                <a:solidFill>
                  <a:schemeClr val="tx1">
                    <a:tint val="75000"/>
                  </a:schemeClr>
                </a:solidFill>
              </a:defRPr>
            </a:lvl1pPr>
          </a:lstStyle>
          <a:p>
            <a:fld id="{67315D6E-1616-7249-8C4E-1291D311C88E}" type="slidenum">
              <a:rPr lang="fr-FR" smtClean="0"/>
              <a:t>‹#›</a:t>
            </a:fld>
            <a:endParaRPr lang="fr-FR"/>
          </a:p>
        </p:txBody>
      </p:sp>
    </p:spTree>
    <p:extLst>
      <p:ext uri="{BB962C8B-B14F-4D97-AF65-F5344CB8AC3E}">
        <p14:creationId xmlns:p14="http://schemas.microsoft.com/office/powerpoint/2010/main" val="349460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21437" rtl="0" eaLnBrk="1" latinLnBrk="0" hangingPunct="1">
        <a:spcBef>
          <a:spcPct val="0"/>
        </a:spcBef>
        <a:buNone/>
        <a:defRPr sz="5000" kern="1200">
          <a:solidFill>
            <a:schemeClr val="tx1"/>
          </a:solidFill>
          <a:latin typeface="+mj-lt"/>
          <a:ea typeface="+mj-ea"/>
          <a:cs typeface="+mj-cs"/>
        </a:defRPr>
      </a:lvl1pPr>
    </p:titleStyle>
    <p:bodyStyle>
      <a:lvl1pPr marL="391077" indent="-391077" algn="l" defTabSz="521437" rtl="0" eaLnBrk="1" latinLnBrk="0" hangingPunct="1">
        <a:spcBef>
          <a:spcPct val="20000"/>
        </a:spcBef>
        <a:buFont typeface="Arial"/>
        <a:buChar char="•"/>
        <a:defRPr sz="3600" kern="1200">
          <a:solidFill>
            <a:schemeClr val="tx1"/>
          </a:solidFill>
          <a:latin typeface="+mn-lt"/>
          <a:ea typeface="+mn-ea"/>
          <a:cs typeface="+mn-cs"/>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fr-FR"/>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emf"/><Relationship Id="rId3"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hyperlink" Target="http://www.4success.fr" TargetMode="External"/><Relationship Id="rId4" Type="http://schemas.openxmlformats.org/officeDocument/2006/relationships/image" Target="../media/image1.emf"/><Relationship Id="rId5" Type="http://schemas.openxmlformats.org/officeDocument/2006/relationships/image" Target="../media/image4.png"/><Relationship Id="rId1" Type="http://schemas.openxmlformats.org/officeDocument/2006/relationships/slideLayout" Target="../slideLayouts/slideLayout7.xml"/><Relationship Id="rId2" Type="http://schemas.openxmlformats.org/officeDocument/2006/relationships/hyperlink" Target="mailto:Sebastien.bellencontre@4success.f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gner un rectangle à un seul coin 12"/>
          <p:cNvSpPr/>
          <p:nvPr/>
        </p:nvSpPr>
        <p:spPr>
          <a:xfrm>
            <a:off x="0" y="1029707"/>
            <a:ext cx="7562850" cy="9658932"/>
          </a:xfrm>
          <a:prstGeom prst="snip1Rect">
            <a:avLst/>
          </a:prstGeom>
          <a:solidFill>
            <a:schemeClr val="tx1"/>
          </a:solidFill>
          <a:ln>
            <a:solidFill>
              <a:srgbClr val="F79646"/>
            </a:solidFill>
          </a:ln>
        </p:spPr>
        <p:style>
          <a:lnRef idx="1">
            <a:schemeClr val="dk1"/>
          </a:lnRef>
          <a:fillRef idx="3">
            <a:schemeClr val="dk1"/>
          </a:fillRef>
          <a:effectRef idx="2">
            <a:schemeClr val="dk1"/>
          </a:effectRef>
          <a:fontRef idx="minor">
            <a:schemeClr val="lt1"/>
          </a:fontRef>
        </p:style>
        <p:txBody>
          <a:bodyPr rtlCol="0" anchor="ctr"/>
          <a:lstStyle/>
          <a:p>
            <a:pPr algn="ctr"/>
            <a:endParaRPr lang="fr-FR"/>
          </a:p>
        </p:txBody>
      </p:sp>
      <p:sp>
        <p:nvSpPr>
          <p:cNvPr id="4" name="Rectangle 3"/>
          <p:cNvSpPr/>
          <p:nvPr/>
        </p:nvSpPr>
        <p:spPr>
          <a:xfrm>
            <a:off x="106303" y="1144817"/>
            <a:ext cx="7356149" cy="395744"/>
          </a:xfrm>
          <a:prstGeom prst="rect">
            <a:avLst/>
          </a:prstGeom>
        </p:spPr>
        <p:txBody>
          <a:bodyPr wrap="square" lIns="104287" tIns="52144" rIns="104287" bIns="52144">
            <a:spAutoFit/>
          </a:bodyPr>
          <a:lstStyle/>
          <a:p>
            <a:pPr algn="ctr"/>
            <a:r>
              <a:rPr lang="fr-FR" sz="1800" b="1" dirty="0" smtClean="0">
                <a:solidFill>
                  <a:srgbClr val="FFFFFF"/>
                </a:solidFill>
                <a:latin typeface="Arial Narrow Bold"/>
                <a:cs typeface="Arial Narrow Bold"/>
              </a:rPr>
              <a:t>ANTOINE GRIEZMANN REJOINT 4SUCCESS</a:t>
            </a:r>
            <a:endParaRPr lang="fr-FR" sz="1800" b="1" dirty="0">
              <a:solidFill>
                <a:srgbClr val="FFFFFF"/>
              </a:solidFill>
              <a:latin typeface="Arial Narrow Bold"/>
              <a:cs typeface="Arial Narrow Bold"/>
            </a:endParaRPr>
          </a:p>
        </p:txBody>
      </p:sp>
      <p:pic>
        <p:nvPicPr>
          <p:cNvPr id="5" name="Image 4"/>
          <p:cNvPicPr>
            <a:picLocks noChangeAspect="1"/>
          </p:cNvPicPr>
          <p:nvPr/>
        </p:nvPicPr>
        <p:blipFill rotWithShape="1">
          <a:blip r:embed="rId3" cstate="email">
            <a:extLst>
              <a:ext uri="{28A0092B-C50C-407E-A947-70E740481C1C}">
                <a14:useLocalDpi xmlns:a14="http://schemas.microsoft.com/office/drawing/2010/main"/>
              </a:ext>
            </a:extLst>
          </a:blip>
          <a:srcRect l="8369" t="6386" r="14487" b="11940"/>
          <a:stretch/>
        </p:blipFill>
        <p:spPr>
          <a:xfrm>
            <a:off x="58612" y="87846"/>
            <a:ext cx="1836675" cy="877099"/>
          </a:xfrm>
          <a:prstGeom prst="rect">
            <a:avLst/>
          </a:prstGeom>
        </p:spPr>
      </p:pic>
      <p:sp>
        <p:nvSpPr>
          <p:cNvPr id="6" name="ZoneTexte 5"/>
          <p:cNvSpPr txBox="1"/>
          <p:nvPr/>
        </p:nvSpPr>
        <p:spPr>
          <a:xfrm>
            <a:off x="4205693" y="117153"/>
            <a:ext cx="3235381" cy="428472"/>
          </a:xfrm>
          <a:prstGeom prst="rect">
            <a:avLst/>
          </a:prstGeom>
          <a:ln>
            <a:solidFill>
              <a:srgbClr val="F79646"/>
            </a:solidFill>
          </a:ln>
        </p:spPr>
        <p:style>
          <a:lnRef idx="2">
            <a:schemeClr val="dk1">
              <a:shade val="50000"/>
            </a:schemeClr>
          </a:lnRef>
          <a:fillRef idx="1">
            <a:schemeClr val="dk1"/>
          </a:fillRef>
          <a:effectRef idx="0">
            <a:schemeClr val="dk1"/>
          </a:effectRef>
          <a:fontRef idx="minor">
            <a:schemeClr val="lt1"/>
          </a:fontRef>
        </p:style>
        <p:txBody>
          <a:bodyPr wrap="square" lIns="104287" tIns="52144" rIns="104287" bIns="52144" rtlCol="0">
            <a:spAutoFit/>
          </a:bodyPr>
          <a:lstStyle/>
          <a:p>
            <a:r>
              <a:rPr lang="fr-FR" dirty="0" smtClean="0"/>
              <a:t>COMMUNIQUÉ DE PRESSE</a:t>
            </a:r>
            <a:endParaRPr lang="fr-FR" dirty="0"/>
          </a:p>
        </p:txBody>
      </p:sp>
      <p:sp>
        <p:nvSpPr>
          <p:cNvPr id="7" name="ZoneTexte 6"/>
          <p:cNvSpPr txBox="1"/>
          <p:nvPr/>
        </p:nvSpPr>
        <p:spPr>
          <a:xfrm>
            <a:off x="4397080" y="621616"/>
            <a:ext cx="3116706" cy="323791"/>
          </a:xfrm>
          <a:prstGeom prst="rect">
            <a:avLst/>
          </a:prstGeom>
          <a:noFill/>
        </p:spPr>
        <p:txBody>
          <a:bodyPr wrap="square" lIns="104287" tIns="52144" rIns="104287" bIns="52144" rtlCol="0">
            <a:spAutoFit/>
          </a:bodyPr>
          <a:lstStyle/>
          <a:p>
            <a:pPr algn="r"/>
            <a:r>
              <a:rPr lang="fr-FR" sz="1400" dirty="0"/>
              <a:t>Paris, le </a:t>
            </a:r>
            <a:r>
              <a:rPr lang="fr-FR" sz="1400" dirty="0" smtClean="0"/>
              <a:t>19 Mars 2015</a:t>
            </a:r>
            <a:endParaRPr lang="fr-FR" sz="1400" dirty="0"/>
          </a:p>
        </p:txBody>
      </p:sp>
      <p:sp>
        <p:nvSpPr>
          <p:cNvPr id="2" name="ZoneTexte 1"/>
          <p:cNvSpPr txBox="1"/>
          <p:nvPr/>
        </p:nvSpPr>
        <p:spPr>
          <a:xfrm>
            <a:off x="89682" y="6065092"/>
            <a:ext cx="7297406" cy="4537288"/>
          </a:xfrm>
          <a:prstGeom prst="rect">
            <a:avLst/>
          </a:prstGeom>
          <a:noFill/>
        </p:spPr>
        <p:txBody>
          <a:bodyPr wrap="square" lIns="104287" tIns="52144" rIns="104287" bIns="52144" rtlCol="0">
            <a:spAutoFit/>
          </a:bodyPr>
          <a:lstStyle/>
          <a:p>
            <a:pPr algn="just"/>
            <a:r>
              <a:rPr lang="fr-FR" sz="1200" dirty="0" smtClean="0">
                <a:solidFill>
                  <a:schemeClr val="bg1"/>
                </a:solidFill>
              </a:rPr>
              <a:t>Jeudi 19 Mars 2015, </a:t>
            </a:r>
          </a:p>
          <a:p>
            <a:pPr algn="just"/>
            <a:endParaRPr lang="fr-FR" sz="1200" dirty="0" smtClean="0">
              <a:solidFill>
                <a:schemeClr val="bg1"/>
              </a:solidFill>
            </a:endParaRPr>
          </a:p>
          <a:p>
            <a:pPr algn="just"/>
            <a:r>
              <a:rPr lang="fr-FR" sz="1200" dirty="0" smtClean="0">
                <a:solidFill>
                  <a:schemeClr val="bg1"/>
                </a:solidFill>
              </a:rPr>
              <a:t>L’agence </a:t>
            </a:r>
            <a:r>
              <a:rPr lang="fr-FR" sz="1200" b="1" dirty="0" smtClean="0">
                <a:solidFill>
                  <a:schemeClr val="bg1"/>
                </a:solidFill>
              </a:rPr>
              <a:t>4Success</a:t>
            </a:r>
            <a:r>
              <a:rPr lang="fr-FR" sz="1200" dirty="0" smtClean="0">
                <a:solidFill>
                  <a:schemeClr val="bg1"/>
                </a:solidFill>
              </a:rPr>
              <a:t>, qui gère déjà les droits d’image de sportifs d’exception, annonce sa collaboration avec  </a:t>
            </a:r>
            <a:r>
              <a:rPr lang="fr-FR" sz="1200" b="1" dirty="0" smtClean="0">
                <a:solidFill>
                  <a:schemeClr val="bg1"/>
                </a:solidFill>
              </a:rPr>
              <a:t>Antoine GRIEZMANN !</a:t>
            </a:r>
            <a:endParaRPr lang="fr-FR" sz="1200" dirty="0" smtClean="0">
              <a:solidFill>
                <a:schemeClr val="bg1"/>
              </a:solidFill>
            </a:endParaRPr>
          </a:p>
          <a:p>
            <a:pPr algn="just"/>
            <a:endParaRPr lang="fr-FR" sz="1200" dirty="0">
              <a:solidFill>
                <a:schemeClr val="bg1"/>
              </a:solidFill>
            </a:endParaRPr>
          </a:p>
          <a:p>
            <a:pPr algn="just"/>
            <a:r>
              <a:rPr lang="fr-FR" sz="1200" u="sng" dirty="0" smtClean="0">
                <a:solidFill>
                  <a:schemeClr val="bg1"/>
                </a:solidFill>
              </a:rPr>
              <a:t>Révélation tricolore de la dernière Coupe du Monde au Brésil, Antoine est aujourd’hui incontournable dans son nouveau club de l’</a:t>
            </a:r>
            <a:r>
              <a:rPr lang="fr-FR" sz="1200" u="sng" dirty="0" err="1" smtClean="0">
                <a:solidFill>
                  <a:schemeClr val="bg1"/>
                </a:solidFill>
              </a:rPr>
              <a:t>Atlético</a:t>
            </a:r>
            <a:r>
              <a:rPr lang="fr-FR" sz="1200" u="sng" dirty="0" smtClean="0">
                <a:solidFill>
                  <a:schemeClr val="bg1"/>
                </a:solidFill>
              </a:rPr>
              <a:t> Madrid tout comme en Equipe de France…</a:t>
            </a:r>
            <a:endParaRPr lang="fr-FR" sz="1200" u="sng" dirty="0">
              <a:solidFill>
                <a:schemeClr val="bg1"/>
              </a:solidFill>
            </a:endParaRPr>
          </a:p>
          <a:p>
            <a:pPr algn="just"/>
            <a:endParaRPr lang="fr-FR" sz="1200" u="sng" dirty="0" smtClean="0">
              <a:solidFill>
                <a:schemeClr val="bg1"/>
              </a:solidFill>
            </a:endParaRPr>
          </a:p>
          <a:p>
            <a:pPr algn="just"/>
            <a:r>
              <a:rPr lang="fr-FR" sz="1200" u="sng" dirty="0" smtClean="0">
                <a:solidFill>
                  <a:schemeClr val="bg1"/>
                </a:solidFill>
              </a:rPr>
              <a:t>Il incarne la nouvelle génération et est l’un des grands espoirs français pour l’Euro 2016 !</a:t>
            </a:r>
          </a:p>
          <a:p>
            <a:pPr algn="just"/>
            <a:endParaRPr lang="fr-FR" sz="1200" dirty="0" smtClean="0">
              <a:solidFill>
                <a:schemeClr val="bg1"/>
              </a:solidFill>
            </a:endParaRPr>
          </a:p>
          <a:p>
            <a:pPr algn="just"/>
            <a:r>
              <a:rPr lang="fr-FR" sz="1200" dirty="0">
                <a:solidFill>
                  <a:schemeClr val="bg1"/>
                </a:solidFill>
              </a:rPr>
              <a:t>C</a:t>
            </a:r>
            <a:r>
              <a:rPr lang="fr-FR" sz="1200" dirty="0" smtClean="0">
                <a:solidFill>
                  <a:schemeClr val="bg1"/>
                </a:solidFill>
              </a:rPr>
              <a:t>e footballeur, qui fêtera ses 24 ans dans quelques jours, est un joueur aussi explosif, rapide et imprévisible sur le terrain, qu’il est calme, naturel et disponible en dehors…</a:t>
            </a:r>
          </a:p>
          <a:p>
            <a:pPr algn="just"/>
            <a:endParaRPr lang="fr-FR" sz="1200" dirty="0" smtClean="0">
              <a:solidFill>
                <a:schemeClr val="bg1"/>
              </a:solidFill>
            </a:endParaRPr>
          </a:p>
          <a:p>
            <a:pPr algn="just"/>
            <a:r>
              <a:rPr lang="fr-FR" sz="1200" dirty="0" smtClean="0">
                <a:solidFill>
                  <a:schemeClr val="bg1"/>
                </a:solidFill>
              </a:rPr>
              <a:t>Sa notoriété grandissant, les sollicitations se faisant de plus en plus fréquentes, Antoine a souhaité s’entourer d’une équipe pour l’accompagner dans la gestion de son image et comprendre les enjeux de ce statut de personnage public.</a:t>
            </a:r>
          </a:p>
          <a:p>
            <a:pPr algn="just"/>
            <a:endParaRPr lang="fr-FR" sz="1200" dirty="0">
              <a:solidFill>
                <a:schemeClr val="bg1"/>
              </a:solidFill>
            </a:endParaRPr>
          </a:p>
          <a:p>
            <a:pPr algn="just"/>
            <a:r>
              <a:rPr lang="fr-FR" sz="1200" dirty="0" smtClean="0">
                <a:solidFill>
                  <a:schemeClr val="bg1"/>
                </a:solidFill>
              </a:rPr>
              <a:t>En s’attachant les services de </a:t>
            </a:r>
            <a:r>
              <a:rPr lang="fr-FR" sz="1200" b="1" dirty="0" smtClean="0">
                <a:solidFill>
                  <a:schemeClr val="bg1"/>
                </a:solidFill>
              </a:rPr>
              <a:t>4Success</a:t>
            </a:r>
            <a:r>
              <a:rPr lang="fr-FR" sz="1200" dirty="0" smtClean="0">
                <a:solidFill>
                  <a:schemeClr val="bg1"/>
                </a:solidFill>
              </a:rPr>
              <a:t>, il souhaite également optimiser les relations avec ses partenaires afin de travailler dans la durée.</a:t>
            </a:r>
            <a:r>
              <a:rPr lang="fr-FR" sz="1200" dirty="0">
                <a:solidFill>
                  <a:schemeClr val="bg1"/>
                </a:solidFill>
              </a:rPr>
              <a:t> </a:t>
            </a:r>
            <a:r>
              <a:rPr lang="fr-FR" sz="1200" dirty="0" smtClean="0">
                <a:solidFill>
                  <a:schemeClr val="bg1"/>
                </a:solidFill>
              </a:rPr>
              <a:t>L’agence aura en effet à charge le développement de nouvelles collaborations et l’activation des partenariats en cours.</a:t>
            </a:r>
          </a:p>
          <a:p>
            <a:pPr algn="just"/>
            <a:endParaRPr lang="fr-FR" sz="1200" dirty="0" smtClean="0">
              <a:solidFill>
                <a:schemeClr val="bg1"/>
              </a:solidFill>
            </a:endParaRPr>
          </a:p>
          <a:p>
            <a:pPr algn="just"/>
            <a:r>
              <a:rPr lang="fr-FR" sz="1200" dirty="0" smtClean="0">
                <a:solidFill>
                  <a:schemeClr val="bg1"/>
                </a:solidFill>
              </a:rPr>
              <a:t>Par </a:t>
            </a:r>
            <a:r>
              <a:rPr lang="fr-FR" sz="1200" dirty="0">
                <a:solidFill>
                  <a:schemeClr val="bg1"/>
                </a:solidFill>
              </a:rPr>
              <a:t>cette </a:t>
            </a:r>
            <a:r>
              <a:rPr lang="fr-FR" sz="1200" dirty="0" smtClean="0">
                <a:solidFill>
                  <a:schemeClr val="bg1"/>
                </a:solidFill>
              </a:rPr>
              <a:t>association, </a:t>
            </a:r>
            <a:r>
              <a:rPr lang="fr-FR" sz="1200" b="1" dirty="0" smtClean="0">
                <a:solidFill>
                  <a:schemeClr val="bg1"/>
                </a:solidFill>
              </a:rPr>
              <a:t>Antoine GRIEZMANN </a:t>
            </a:r>
            <a:r>
              <a:rPr lang="fr-FR" sz="1200" dirty="0" smtClean="0">
                <a:solidFill>
                  <a:schemeClr val="bg1"/>
                </a:solidFill>
              </a:rPr>
              <a:t>souhaite notamment être accompagné par une équipe de spécialistes dédiée à ses partenariats et capable de mettre en avant ses qualités de sportif mais surtout d’homme, simple, spontané et fidèle qui ont déjà séduit un grand nombre d’annonceurs.</a:t>
            </a:r>
          </a:p>
        </p:txBody>
      </p:sp>
      <p:sp>
        <p:nvSpPr>
          <p:cNvPr id="14" name="ZoneTexte 13"/>
          <p:cNvSpPr txBox="1"/>
          <p:nvPr/>
        </p:nvSpPr>
        <p:spPr>
          <a:xfrm>
            <a:off x="4442122" y="5860321"/>
            <a:ext cx="2527795" cy="289972"/>
          </a:xfrm>
          <a:prstGeom prst="rect">
            <a:avLst/>
          </a:prstGeom>
          <a:noFill/>
        </p:spPr>
        <p:txBody>
          <a:bodyPr wrap="square" lIns="104287" tIns="52144" rIns="104287" bIns="52144" rtlCol="0">
            <a:spAutoFit/>
          </a:bodyPr>
          <a:lstStyle/>
          <a:p>
            <a:pPr algn="r"/>
            <a:r>
              <a:rPr lang="fr-FR" sz="1200" dirty="0">
                <a:solidFill>
                  <a:srgbClr val="FFFFFF"/>
                </a:solidFill>
              </a:rPr>
              <a:t>© </a:t>
            </a:r>
            <a:r>
              <a:rPr lang="fr-FR" sz="1200" dirty="0" err="1">
                <a:solidFill>
                  <a:srgbClr val="FFFFFF"/>
                </a:solidFill>
              </a:rPr>
              <a:t>Iconsport</a:t>
            </a:r>
            <a:endParaRPr lang="fr-FR" sz="1200" dirty="0">
              <a:solidFill>
                <a:srgbClr val="FFFFFF"/>
              </a:solidFill>
            </a:endParaRPr>
          </a:p>
        </p:txBody>
      </p:sp>
      <p:pic>
        <p:nvPicPr>
          <p:cNvPr id="3" name="Image 2" descr="AG.jp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26749" y="1664839"/>
            <a:ext cx="6491962" cy="4328696"/>
          </a:xfrm>
          <a:prstGeom prst="rect">
            <a:avLst/>
          </a:prstGeom>
          <a:ln>
            <a:noFill/>
          </a:ln>
          <a:effectLst>
            <a:softEdge rad="112500"/>
          </a:effectLst>
        </p:spPr>
      </p:pic>
    </p:spTree>
    <p:extLst>
      <p:ext uri="{BB962C8B-B14F-4D97-AF65-F5344CB8AC3E}">
        <p14:creationId xmlns:p14="http://schemas.microsoft.com/office/powerpoint/2010/main" val="33179479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gner un rectangle à un seul coin 11"/>
          <p:cNvSpPr/>
          <p:nvPr/>
        </p:nvSpPr>
        <p:spPr>
          <a:xfrm>
            <a:off x="0" y="1128834"/>
            <a:ext cx="7562850" cy="9559806"/>
          </a:xfrm>
          <a:prstGeom prst="snip1Rect">
            <a:avLst/>
          </a:prstGeom>
          <a:solidFill>
            <a:schemeClr val="tx1"/>
          </a:solidFill>
          <a:ln>
            <a:solidFill>
              <a:srgbClr val="F79646"/>
            </a:solidFill>
          </a:ln>
        </p:spPr>
        <p:style>
          <a:lnRef idx="1">
            <a:schemeClr val="dk1"/>
          </a:lnRef>
          <a:fillRef idx="3">
            <a:schemeClr val="dk1"/>
          </a:fillRef>
          <a:effectRef idx="2">
            <a:schemeClr val="dk1"/>
          </a:effectRef>
          <a:fontRef idx="minor">
            <a:schemeClr val="lt1"/>
          </a:fontRef>
        </p:style>
        <p:txBody>
          <a:bodyPr rtlCol="0" anchor="ctr"/>
          <a:lstStyle/>
          <a:p>
            <a:pPr algn="ctr"/>
            <a:endParaRPr lang="fr-FR"/>
          </a:p>
        </p:txBody>
      </p:sp>
      <p:sp>
        <p:nvSpPr>
          <p:cNvPr id="8" name="ZoneTexte 7"/>
          <p:cNvSpPr txBox="1"/>
          <p:nvPr/>
        </p:nvSpPr>
        <p:spPr>
          <a:xfrm>
            <a:off x="193325" y="4775204"/>
            <a:ext cx="3192215" cy="428472"/>
          </a:xfrm>
          <a:prstGeom prst="rect">
            <a:avLst/>
          </a:prstGeom>
          <a:effectLst>
            <a:innerShdw blurRad="63500" dist="50800" dir="13500000">
              <a:prstClr val="black">
                <a:alpha val="50000"/>
              </a:prstClr>
            </a:innerShdw>
          </a:effectLst>
        </p:spPr>
        <p:style>
          <a:lnRef idx="1">
            <a:schemeClr val="dk1"/>
          </a:lnRef>
          <a:fillRef idx="3">
            <a:schemeClr val="dk1"/>
          </a:fillRef>
          <a:effectRef idx="2">
            <a:schemeClr val="dk1"/>
          </a:effectRef>
          <a:fontRef idx="minor">
            <a:schemeClr val="lt1"/>
          </a:fontRef>
        </p:style>
        <p:txBody>
          <a:bodyPr wrap="square" lIns="104287" tIns="52144" rIns="104287" bIns="52144" rtlCol="0">
            <a:spAutoFit/>
          </a:bodyPr>
          <a:lstStyle/>
          <a:p>
            <a:pPr algn="ctr"/>
            <a:r>
              <a:rPr lang="fr-FR" dirty="0" smtClean="0"/>
              <a:t>Antoine GRIEZMANN</a:t>
            </a:r>
            <a:endParaRPr lang="fr-FR" dirty="0"/>
          </a:p>
        </p:txBody>
      </p:sp>
      <p:sp>
        <p:nvSpPr>
          <p:cNvPr id="9" name="ZoneTexte 8"/>
          <p:cNvSpPr txBox="1"/>
          <p:nvPr/>
        </p:nvSpPr>
        <p:spPr>
          <a:xfrm>
            <a:off x="109217" y="5561345"/>
            <a:ext cx="4577666" cy="4906620"/>
          </a:xfrm>
          <a:prstGeom prst="rect">
            <a:avLst/>
          </a:prstGeom>
          <a:noFill/>
        </p:spPr>
        <p:txBody>
          <a:bodyPr wrap="square" lIns="104287" tIns="52144" rIns="104287" bIns="52144" rtlCol="0">
            <a:spAutoFit/>
          </a:bodyPr>
          <a:lstStyle/>
          <a:p>
            <a:pPr algn="just"/>
            <a:r>
              <a:rPr lang="fr-FR" sz="1200" b="1" dirty="0" smtClean="0">
                <a:solidFill>
                  <a:srgbClr val="FFFFFF"/>
                </a:solidFill>
              </a:rPr>
              <a:t>Antoine GRIEZMANN est </a:t>
            </a:r>
            <a:r>
              <a:rPr lang="fr-FR" sz="1200" b="1" dirty="0">
                <a:solidFill>
                  <a:srgbClr val="FFFFFF"/>
                </a:solidFill>
              </a:rPr>
              <a:t>un </a:t>
            </a:r>
            <a:r>
              <a:rPr lang="fr-FR" sz="1200" b="1" dirty="0" smtClean="0">
                <a:solidFill>
                  <a:srgbClr val="FFFFFF"/>
                </a:solidFill>
              </a:rPr>
              <a:t>footballeur français</a:t>
            </a:r>
            <a:r>
              <a:rPr lang="fr-FR" sz="1200" b="1" dirty="0">
                <a:solidFill>
                  <a:srgbClr val="FFFFFF"/>
                </a:solidFill>
              </a:rPr>
              <a:t>, âgé de </a:t>
            </a:r>
            <a:r>
              <a:rPr lang="fr-FR" sz="1200" b="1" dirty="0" smtClean="0">
                <a:solidFill>
                  <a:srgbClr val="FFFFFF"/>
                </a:solidFill>
              </a:rPr>
              <a:t>23 </a:t>
            </a:r>
            <a:r>
              <a:rPr lang="fr-FR" sz="1200" b="1" smtClean="0">
                <a:solidFill>
                  <a:srgbClr val="FFFFFF"/>
                </a:solidFill>
              </a:rPr>
              <a:t>ans et évoluant </a:t>
            </a:r>
            <a:r>
              <a:rPr lang="fr-FR" sz="1200" b="1" dirty="0" smtClean="0">
                <a:solidFill>
                  <a:srgbClr val="FFFFFF"/>
                </a:solidFill>
              </a:rPr>
              <a:t>à l’</a:t>
            </a:r>
            <a:r>
              <a:rPr lang="fr-FR" sz="1200" b="1" dirty="0" err="1" smtClean="0">
                <a:solidFill>
                  <a:srgbClr val="FFFFFF"/>
                </a:solidFill>
              </a:rPr>
              <a:t>Atlético</a:t>
            </a:r>
            <a:r>
              <a:rPr lang="fr-FR" sz="1200" b="1" dirty="0" smtClean="0">
                <a:solidFill>
                  <a:srgbClr val="FFFFFF"/>
                </a:solidFill>
              </a:rPr>
              <a:t> Madrid. Il est également membre de l’Equipe de France de Football.</a:t>
            </a:r>
            <a:endParaRPr lang="fr-FR" sz="1200" dirty="0">
              <a:solidFill>
                <a:srgbClr val="FFFFFF"/>
              </a:solidFill>
            </a:endParaRPr>
          </a:p>
          <a:p>
            <a:pPr algn="just"/>
            <a:endParaRPr lang="fr-FR" sz="1200" dirty="0">
              <a:solidFill>
                <a:srgbClr val="FFFFFF"/>
              </a:solidFill>
            </a:endParaRPr>
          </a:p>
          <a:p>
            <a:pPr algn="just"/>
            <a:r>
              <a:rPr lang="fr-FR" sz="1200" dirty="0">
                <a:solidFill>
                  <a:srgbClr val="FFFFFF"/>
                </a:solidFill>
              </a:rPr>
              <a:t>Né </a:t>
            </a:r>
            <a:r>
              <a:rPr lang="fr-FR" sz="1200" dirty="0" smtClean="0">
                <a:solidFill>
                  <a:srgbClr val="FFFFFF"/>
                </a:solidFill>
              </a:rPr>
              <a:t>le 21 mars 1991 à Macon, Antoine Griezmann est </a:t>
            </a:r>
            <a:r>
              <a:rPr lang="fr-FR" sz="1200" dirty="0">
                <a:solidFill>
                  <a:srgbClr val="FFFFFF"/>
                </a:solidFill>
              </a:rPr>
              <a:t>un </a:t>
            </a:r>
            <a:r>
              <a:rPr lang="fr-FR" sz="1200" dirty="0" smtClean="0">
                <a:solidFill>
                  <a:srgbClr val="FFFFFF"/>
                </a:solidFill>
              </a:rPr>
              <a:t>attaquant explosif, rapide</a:t>
            </a:r>
            <a:r>
              <a:rPr lang="fr-FR" sz="1200" dirty="0">
                <a:solidFill>
                  <a:srgbClr val="FFFFFF"/>
                </a:solidFill>
              </a:rPr>
              <a:t> </a:t>
            </a:r>
            <a:r>
              <a:rPr lang="fr-FR" sz="1200" dirty="0" smtClean="0">
                <a:solidFill>
                  <a:srgbClr val="FFFFFF"/>
                </a:solidFill>
              </a:rPr>
              <a:t>et imprévisible.</a:t>
            </a:r>
          </a:p>
          <a:p>
            <a:pPr algn="just"/>
            <a:endParaRPr lang="fr-FR" sz="1200" dirty="0">
              <a:solidFill>
                <a:srgbClr val="FFFFFF"/>
              </a:solidFill>
            </a:endParaRPr>
          </a:p>
          <a:p>
            <a:pPr algn="just"/>
            <a:r>
              <a:rPr lang="fr-FR" sz="1200" dirty="0" smtClean="0">
                <a:solidFill>
                  <a:srgbClr val="FFFFFF"/>
                </a:solidFill>
              </a:rPr>
              <a:t>Passé </a:t>
            </a:r>
            <a:r>
              <a:rPr lang="fr-FR" sz="1200" dirty="0">
                <a:solidFill>
                  <a:srgbClr val="FFFFFF"/>
                </a:solidFill>
              </a:rPr>
              <a:t>par </a:t>
            </a:r>
            <a:r>
              <a:rPr lang="fr-FR" sz="1200" dirty="0" smtClean="0">
                <a:solidFill>
                  <a:srgbClr val="FFFFFF"/>
                </a:solidFill>
              </a:rPr>
              <a:t>la Real </a:t>
            </a:r>
            <a:r>
              <a:rPr lang="fr-FR" sz="1200" dirty="0" err="1" smtClean="0">
                <a:solidFill>
                  <a:srgbClr val="FFFFFF"/>
                </a:solidFill>
              </a:rPr>
              <a:t>Sociedad</a:t>
            </a:r>
            <a:r>
              <a:rPr lang="fr-FR" sz="1200" dirty="0" smtClean="0">
                <a:solidFill>
                  <a:srgbClr val="FFFFFF"/>
                </a:solidFill>
              </a:rPr>
              <a:t>, où il a fait ses classes depuis l'âge de 13 ans, il évolue toujours dans le championnat espagnol où il fait les belles heures de l’</a:t>
            </a:r>
            <a:r>
              <a:rPr lang="fr-FR" sz="1200" dirty="0" err="1" smtClean="0">
                <a:solidFill>
                  <a:srgbClr val="FFFFFF"/>
                </a:solidFill>
              </a:rPr>
              <a:t>Atlético</a:t>
            </a:r>
            <a:r>
              <a:rPr lang="fr-FR" sz="1200" dirty="0" smtClean="0">
                <a:solidFill>
                  <a:srgbClr val="FFFFFF"/>
                </a:solidFill>
              </a:rPr>
              <a:t> Madrid, champion d’Espagne en titre et finaliste de la dernière Ligue des Champions.</a:t>
            </a:r>
          </a:p>
          <a:p>
            <a:pPr algn="just"/>
            <a:endParaRPr lang="fr-FR" sz="1200" dirty="0" smtClean="0">
              <a:solidFill>
                <a:srgbClr val="FFFFFF"/>
              </a:solidFill>
            </a:endParaRPr>
          </a:p>
          <a:p>
            <a:pPr algn="just"/>
            <a:r>
              <a:rPr lang="fr-FR" sz="1200" dirty="0" smtClean="0">
                <a:solidFill>
                  <a:srgbClr val="FFFFFF"/>
                </a:solidFill>
              </a:rPr>
              <a:t>Désormais Il est également un membre indiscutable de l’Equipe de France de Football et a fait de l’Euro 2016 l’un de ses principaux objectifs.</a:t>
            </a:r>
          </a:p>
          <a:p>
            <a:pPr algn="just"/>
            <a:endParaRPr lang="fr-FR" sz="1200" dirty="0">
              <a:solidFill>
                <a:srgbClr val="FFFFFF"/>
              </a:solidFill>
            </a:endParaRPr>
          </a:p>
          <a:p>
            <a:pPr algn="just"/>
            <a:r>
              <a:rPr lang="fr-FR" sz="1200" dirty="0" smtClean="0">
                <a:solidFill>
                  <a:srgbClr val="FFFFFF"/>
                </a:solidFill>
              </a:rPr>
              <a:t>Il est par ailleurs très actif sur les réseaux sociaux, sur lesquels il cumule près de 4M de fans.</a:t>
            </a:r>
          </a:p>
          <a:p>
            <a:pPr algn="just"/>
            <a:endParaRPr lang="fr-FR" sz="1200" dirty="0">
              <a:solidFill>
                <a:srgbClr val="FFFFFF"/>
              </a:solidFill>
            </a:endParaRPr>
          </a:p>
          <a:p>
            <a:pPr algn="just"/>
            <a:r>
              <a:rPr lang="fr-FR" sz="1200" dirty="0" smtClean="0">
                <a:solidFill>
                  <a:srgbClr val="FFFFFF"/>
                </a:solidFill>
              </a:rPr>
              <a:t>Ses partenaires actuels sont PUMA, EA Sports et Xbox.</a:t>
            </a:r>
          </a:p>
          <a:p>
            <a:pPr algn="just"/>
            <a:endParaRPr lang="fr-FR" sz="1200" dirty="0" smtClean="0">
              <a:solidFill>
                <a:srgbClr val="FFFFFF"/>
              </a:solidFill>
            </a:endParaRPr>
          </a:p>
          <a:p>
            <a:pPr algn="just"/>
            <a:endParaRPr lang="fr-FR" sz="1200" dirty="0" smtClean="0">
              <a:solidFill>
                <a:srgbClr val="FFFFFF"/>
              </a:solidFill>
            </a:endParaRPr>
          </a:p>
          <a:p>
            <a:pPr algn="just"/>
            <a:r>
              <a:rPr lang="fr-FR" sz="1200" b="1" u="sng" dirty="0" smtClean="0">
                <a:solidFill>
                  <a:srgbClr val="FFFFFF"/>
                </a:solidFill>
              </a:rPr>
              <a:t>Distinctions individuelles </a:t>
            </a:r>
            <a:r>
              <a:rPr lang="fr-FR" sz="1200" dirty="0" smtClean="0">
                <a:solidFill>
                  <a:srgbClr val="FFFFFF"/>
                </a:solidFill>
              </a:rPr>
              <a:t>:</a:t>
            </a:r>
          </a:p>
          <a:p>
            <a:pPr marL="171450" indent="-171450" algn="just">
              <a:buFontTx/>
              <a:buChar char="-"/>
            </a:pPr>
            <a:r>
              <a:rPr lang="fr-FR" sz="1200" dirty="0" smtClean="0">
                <a:solidFill>
                  <a:srgbClr val="FFFFFF"/>
                </a:solidFill>
              </a:rPr>
              <a:t>Elu joueur du mois de Janvier 2015 en </a:t>
            </a:r>
            <a:r>
              <a:rPr lang="fr-FR" sz="1200" dirty="0" err="1" smtClean="0">
                <a:solidFill>
                  <a:srgbClr val="FFFFFF"/>
                </a:solidFill>
              </a:rPr>
              <a:t>Liga</a:t>
            </a:r>
            <a:endParaRPr lang="fr-FR" sz="1200" dirty="0" smtClean="0">
              <a:solidFill>
                <a:srgbClr val="FFFFFF"/>
              </a:solidFill>
            </a:endParaRPr>
          </a:p>
          <a:p>
            <a:pPr marL="171450" indent="-171450" algn="just">
              <a:buFontTx/>
              <a:buChar char="-"/>
            </a:pPr>
            <a:r>
              <a:rPr lang="fr-FR" sz="1200" dirty="0" smtClean="0">
                <a:solidFill>
                  <a:srgbClr val="FFFFFF"/>
                </a:solidFill>
              </a:rPr>
              <a:t>Elu joueur préféré des français en Décembre 2014</a:t>
            </a:r>
          </a:p>
        </p:txBody>
      </p:sp>
      <p:sp>
        <p:nvSpPr>
          <p:cNvPr id="17" name="ZoneTexte 16"/>
          <p:cNvSpPr txBox="1"/>
          <p:nvPr/>
        </p:nvSpPr>
        <p:spPr>
          <a:xfrm>
            <a:off x="124895" y="1348310"/>
            <a:ext cx="7297406" cy="2505963"/>
          </a:xfrm>
          <a:prstGeom prst="rect">
            <a:avLst/>
          </a:prstGeom>
          <a:noFill/>
        </p:spPr>
        <p:txBody>
          <a:bodyPr wrap="square" lIns="104287" tIns="52144" rIns="104287" bIns="52144" rtlCol="0">
            <a:spAutoFit/>
          </a:bodyPr>
          <a:lstStyle/>
          <a:p>
            <a:pPr algn="just"/>
            <a:r>
              <a:rPr lang="fr-FR" sz="1200" b="1" dirty="0" smtClean="0">
                <a:solidFill>
                  <a:srgbClr val="FFFFFF"/>
                </a:solidFill>
              </a:rPr>
              <a:t>Antoine GRIEZMANN </a:t>
            </a:r>
            <a:r>
              <a:rPr lang="fr-FR" sz="1200" dirty="0" smtClean="0">
                <a:solidFill>
                  <a:srgbClr val="FFFFFF"/>
                </a:solidFill>
              </a:rPr>
              <a:t>déclare </a:t>
            </a:r>
            <a:r>
              <a:rPr lang="fr-FR" sz="1200" dirty="0">
                <a:solidFill>
                  <a:srgbClr val="FFFFFF"/>
                </a:solidFill>
              </a:rPr>
              <a:t>: </a:t>
            </a:r>
          </a:p>
          <a:p>
            <a:pPr algn="just"/>
            <a:r>
              <a:rPr lang="fr-FR" sz="1200" i="1" dirty="0" smtClean="0">
                <a:solidFill>
                  <a:srgbClr val="FFFFFF"/>
                </a:solidFill>
              </a:rPr>
              <a:t>« Je suis très heureux de rejoindre 4Success car je cherchais une équipe qui puisse m’accompagner au </a:t>
            </a:r>
          </a:p>
          <a:p>
            <a:pPr algn="just"/>
            <a:r>
              <a:rPr lang="fr-FR" sz="1200" i="1" dirty="0">
                <a:solidFill>
                  <a:srgbClr val="FFFFFF"/>
                </a:solidFill>
              </a:rPr>
              <a:t>q</a:t>
            </a:r>
            <a:r>
              <a:rPr lang="fr-FR" sz="1200" i="1" dirty="0" smtClean="0">
                <a:solidFill>
                  <a:srgbClr val="FFFFFF"/>
                </a:solidFill>
              </a:rPr>
              <a:t>uotidien sur le sujet des partenariats et plus largement de l’image. Nous avons la même vision et </a:t>
            </a:r>
          </a:p>
          <a:p>
            <a:pPr algn="just"/>
            <a:r>
              <a:rPr lang="fr-FR" sz="1200" i="1" dirty="0" smtClean="0">
                <a:solidFill>
                  <a:srgbClr val="FFFFFF"/>
                </a:solidFill>
              </a:rPr>
              <a:t>j’espère que nous saurons séduire des annonceurs et les convaincre de m’accompagner tout au long de </a:t>
            </a:r>
          </a:p>
          <a:p>
            <a:pPr algn="just"/>
            <a:r>
              <a:rPr lang="fr-FR" sz="1200" i="1" dirty="0" smtClean="0">
                <a:solidFill>
                  <a:srgbClr val="FFFFFF"/>
                </a:solidFill>
              </a:rPr>
              <a:t>ma carrière. »</a:t>
            </a:r>
            <a:endParaRPr lang="fr-FR" sz="1200" i="1" dirty="0">
              <a:solidFill>
                <a:srgbClr val="FFFFFF"/>
              </a:solidFill>
            </a:endParaRPr>
          </a:p>
          <a:p>
            <a:pPr algn="just"/>
            <a:endParaRPr lang="fr-FR" sz="1200" i="1" dirty="0" smtClean="0">
              <a:solidFill>
                <a:srgbClr val="FFFFFF"/>
              </a:solidFill>
            </a:endParaRPr>
          </a:p>
          <a:p>
            <a:pPr algn="just"/>
            <a:endParaRPr lang="fr-FR" sz="1200" i="1" dirty="0" smtClean="0">
              <a:solidFill>
                <a:srgbClr val="FFFFFF"/>
              </a:solidFill>
            </a:endParaRPr>
          </a:p>
          <a:p>
            <a:pPr algn="just"/>
            <a:endParaRPr lang="fr-FR" sz="1200" i="1" dirty="0">
              <a:solidFill>
                <a:srgbClr val="FFFFFF"/>
              </a:solidFill>
            </a:endParaRPr>
          </a:p>
          <a:p>
            <a:pPr algn="just"/>
            <a:r>
              <a:rPr lang="fr-FR" sz="1200" b="1" dirty="0">
                <a:solidFill>
                  <a:srgbClr val="FFFFFF"/>
                </a:solidFill>
              </a:rPr>
              <a:t>Sébastien Bellencontre, 4Success, </a:t>
            </a:r>
            <a:r>
              <a:rPr lang="fr-FR" sz="1200" dirty="0">
                <a:solidFill>
                  <a:srgbClr val="FFFFFF"/>
                </a:solidFill>
              </a:rPr>
              <a:t>déclare :</a:t>
            </a:r>
          </a:p>
          <a:p>
            <a:pPr algn="just"/>
            <a:r>
              <a:rPr lang="fr-FR" sz="1200" i="1" dirty="0">
                <a:solidFill>
                  <a:srgbClr val="FFFFFF"/>
                </a:solidFill>
              </a:rPr>
              <a:t>« </a:t>
            </a:r>
            <a:r>
              <a:rPr lang="fr-FR" sz="1200" i="1" dirty="0" smtClean="0">
                <a:solidFill>
                  <a:srgbClr val="FFFFFF"/>
                </a:solidFill>
              </a:rPr>
              <a:t>Nous sommes flattés et honorés qu’Antoine ai choisi 4Success pour l’accompagner dans sa stratégie Marketing. A force d’échanges, nous avons compris l’importance que revêt le sujet de l’image pour lui qui, au même titre que ses choix sportifs, est ambitieux et déterminé. Notre volonté commune sera d’installer des partenariats qui lui correspondent et en adéquation avec ses valeurs de fidélité et d’engagement. »</a:t>
            </a:r>
            <a:endParaRPr lang="fr-FR" sz="1200" dirty="0">
              <a:solidFill>
                <a:srgbClr val="FFFFFF"/>
              </a:solidFill>
            </a:endParaRPr>
          </a:p>
        </p:txBody>
      </p:sp>
      <p:sp>
        <p:nvSpPr>
          <p:cNvPr id="10" name="ZoneTexte 9"/>
          <p:cNvSpPr txBox="1"/>
          <p:nvPr/>
        </p:nvSpPr>
        <p:spPr>
          <a:xfrm>
            <a:off x="4945240" y="8621843"/>
            <a:ext cx="2527795" cy="289972"/>
          </a:xfrm>
          <a:prstGeom prst="rect">
            <a:avLst/>
          </a:prstGeom>
          <a:noFill/>
        </p:spPr>
        <p:txBody>
          <a:bodyPr wrap="square" lIns="104287" tIns="52144" rIns="104287" bIns="52144" rtlCol="0">
            <a:spAutoFit/>
          </a:bodyPr>
          <a:lstStyle/>
          <a:p>
            <a:pPr algn="r"/>
            <a:r>
              <a:rPr lang="fr-FR" sz="1200" dirty="0">
                <a:solidFill>
                  <a:srgbClr val="FFFFFF"/>
                </a:solidFill>
              </a:rPr>
              <a:t>© </a:t>
            </a:r>
            <a:r>
              <a:rPr lang="fr-FR" sz="1200" dirty="0" err="1" smtClean="0">
                <a:solidFill>
                  <a:srgbClr val="FFFFFF"/>
                </a:solidFill>
              </a:rPr>
              <a:t>Iconsport</a:t>
            </a:r>
            <a:endParaRPr lang="fr-FR" sz="1200" dirty="0">
              <a:solidFill>
                <a:srgbClr val="FFFFFF"/>
              </a:solidFill>
            </a:endParaRPr>
          </a:p>
        </p:txBody>
      </p:sp>
      <p:cxnSp>
        <p:nvCxnSpPr>
          <p:cNvPr id="5" name="Connecteur droit 4"/>
          <p:cNvCxnSpPr/>
          <p:nvPr/>
        </p:nvCxnSpPr>
        <p:spPr>
          <a:xfrm>
            <a:off x="193325" y="4247816"/>
            <a:ext cx="7228976" cy="15679"/>
          </a:xfrm>
          <a:prstGeom prst="line">
            <a:avLst/>
          </a:prstGeom>
          <a:ln>
            <a:solidFill>
              <a:schemeClr val="accent6"/>
            </a:solidFill>
          </a:ln>
        </p:spPr>
        <p:style>
          <a:lnRef idx="2">
            <a:schemeClr val="accent2"/>
          </a:lnRef>
          <a:fillRef idx="0">
            <a:schemeClr val="accent2"/>
          </a:fillRef>
          <a:effectRef idx="1">
            <a:schemeClr val="accent2"/>
          </a:effectRef>
          <a:fontRef idx="minor">
            <a:schemeClr val="tx1"/>
          </a:fontRef>
        </p:style>
      </p:cxnSp>
      <p:pic>
        <p:nvPicPr>
          <p:cNvPr id="13" name="Image 12"/>
          <p:cNvPicPr>
            <a:picLocks noChangeAspect="1"/>
          </p:cNvPicPr>
          <p:nvPr/>
        </p:nvPicPr>
        <p:blipFill>
          <a:blip r:embed="rId2"/>
          <a:stretch>
            <a:fillRect/>
          </a:stretch>
        </p:blipFill>
        <p:spPr>
          <a:xfrm>
            <a:off x="15677" y="-10033"/>
            <a:ext cx="2380847" cy="1073894"/>
          </a:xfrm>
          <a:prstGeom prst="rect">
            <a:avLst/>
          </a:prstGeom>
        </p:spPr>
      </p:pic>
      <p:sp>
        <p:nvSpPr>
          <p:cNvPr id="14" name="ZoneTexte 13"/>
          <p:cNvSpPr txBox="1"/>
          <p:nvPr/>
        </p:nvSpPr>
        <p:spPr>
          <a:xfrm>
            <a:off x="4205693" y="117153"/>
            <a:ext cx="3235381" cy="428472"/>
          </a:xfrm>
          <a:prstGeom prst="rect">
            <a:avLst/>
          </a:prstGeom>
          <a:solidFill>
            <a:srgbClr val="000000"/>
          </a:solidFill>
          <a:ln>
            <a:solidFill>
              <a:srgbClr val="F79646"/>
            </a:solidFill>
          </a:ln>
          <a:effectLst>
            <a:innerShdw blurRad="63500" dist="50800" dir="13500000">
              <a:prstClr val="black">
                <a:alpha val="50000"/>
              </a:prstClr>
            </a:innerShdw>
          </a:effectLst>
        </p:spPr>
        <p:style>
          <a:lnRef idx="1">
            <a:schemeClr val="dk1"/>
          </a:lnRef>
          <a:fillRef idx="3">
            <a:schemeClr val="dk1"/>
          </a:fillRef>
          <a:effectRef idx="2">
            <a:schemeClr val="dk1"/>
          </a:effectRef>
          <a:fontRef idx="minor">
            <a:schemeClr val="lt1"/>
          </a:fontRef>
        </p:style>
        <p:txBody>
          <a:bodyPr wrap="square" lIns="104287" tIns="52144" rIns="104287" bIns="52144" rtlCol="0">
            <a:spAutoFit/>
          </a:bodyPr>
          <a:lstStyle/>
          <a:p>
            <a:r>
              <a:rPr lang="fr-FR" dirty="0" smtClean="0"/>
              <a:t>COMMUNIQUÉ DE PRESSE</a:t>
            </a:r>
            <a:endParaRPr lang="fr-FR" dirty="0"/>
          </a:p>
        </p:txBody>
      </p:sp>
      <p:sp>
        <p:nvSpPr>
          <p:cNvPr id="16" name="Rectangle 15"/>
          <p:cNvSpPr/>
          <p:nvPr/>
        </p:nvSpPr>
        <p:spPr>
          <a:xfrm>
            <a:off x="3267900" y="647896"/>
            <a:ext cx="4360613" cy="382305"/>
          </a:xfrm>
          <a:prstGeom prst="rect">
            <a:avLst/>
          </a:prstGeom>
        </p:spPr>
        <p:txBody>
          <a:bodyPr wrap="square" lIns="104287" tIns="52144" rIns="104287" bIns="52144">
            <a:spAutoFit/>
          </a:bodyPr>
          <a:lstStyle/>
          <a:p>
            <a:pPr algn="ctr"/>
            <a:r>
              <a:rPr lang="fr-FR" sz="1800" b="1" dirty="0" smtClean="0">
                <a:latin typeface="Arial Narrow Bold"/>
                <a:cs typeface="Arial Narrow Bold"/>
              </a:rPr>
              <a:t>ANTOINE GRIEZMANN REJOINT </a:t>
            </a:r>
            <a:r>
              <a:rPr lang="fr-FR" sz="1800" b="1" dirty="0">
                <a:latin typeface="Arial Narrow Bold"/>
                <a:cs typeface="Arial Narrow Bold"/>
              </a:rPr>
              <a:t>4SUCCESS</a:t>
            </a:r>
          </a:p>
        </p:txBody>
      </p:sp>
      <p:pic>
        <p:nvPicPr>
          <p:cNvPr id="2" name="Image 1" descr="AG2.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714309" y="5607529"/>
            <a:ext cx="2786074" cy="3060498"/>
          </a:xfrm>
          <a:prstGeom prst="rect">
            <a:avLst/>
          </a:prstGeom>
          <a:ln>
            <a:noFill/>
          </a:ln>
          <a:effectLst>
            <a:softEdge rad="112500"/>
          </a:effectLst>
        </p:spPr>
      </p:pic>
    </p:spTree>
    <p:extLst>
      <p:ext uri="{BB962C8B-B14F-4D97-AF65-F5344CB8AC3E}">
        <p14:creationId xmlns:p14="http://schemas.microsoft.com/office/powerpoint/2010/main" val="219675189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gner un rectangle à un seul coin 6"/>
          <p:cNvSpPr/>
          <p:nvPr/>
        </p:nvSpPr>
        <p:spPr>
          <a:xfrm>
            <a:off x="0" y="1128834"/>
            <a:ext cx="7562850" cy="9559806"/>
          </a:xfrm>
          <a:prstGeom prst="snip1Rect">
            <a:avLst/>
          </a:prstGeom>
          <a:solidFill>
            <a:schemeClr val="tx1"/>
          </a:solidFill>
          <a:ln>
            <a:solidFill>
              <a:srgbClr val="F79646"/>
            </a:solidFill>
          </a:ln>
        </p:spPr>
        <p:style>
          <a:lnRef idx="1">
            <a:schemeClr val="dk1"/>
          </a:lnRef>
          <a:fillRef idx="3">
            <a:schemeClr val="dk1"/>
          </a:fillRef>
          <a:effectRef idx="2">
            <a:schemeClr val="dk1"/>
          </a:effectRef>
          <a:fontRef idx="minor">
            <a:schemeClr val="lt1"/>
          </a:fontRef>
        </p:style>
        <p:txBody>
          <a:bodyPr rtlCol="0" anchor="ctr"/>
          <a:lstStyle/>
          <a:p>
            <a:pPr algn="ctr"/>
            <a:endParaRPr lang="fr-FR"/>
          </a:p>
        </p:txBody>
      </p:sp>
      <p:sp>
        <p:nvSpPr>
          <p:cNvPr id="13" name="ZoneTexte 12"/>
          <p:cNvSpPr txBox="1"/>
          <p:nvPr/>
        </p:nvSpPr>
        <p:spPr>
          <a:xfrm>
            <a:off x="181979" y="9413507"/>
            <a:ext cx="7236967" cy="967081"/>
          </a:xfrm>
          <a:prstGeom prst="rect">
            <a:avLst/>
          </a:prstGeom>
          <a:noFill/>
        </p:spPr>
        <p:txBody>
          <a:bodyPr wrap="square" lIns="104287" tIns="52144" rIns="104287" bIns="52144" rtlCol="0">
            <a:spAutoFit/>
          </a:bodyPr>
          <a:lstStyle/>
          <a:p>
            <a:pPr algn="ctr"/>
            <a:r>
              <a:rPr lang="fr-FR" sz="1400" dirty="0">
                <a:solidFill>
                  <a:srgbClr val="FFFFFF"/>
                </a:solidFill>
              </a:rPr>
              <a:t>Contact presse</a:t>
            </a:r>
          </a:p>
          <a:p>
            <a:pPr algn="ctr"/>
            <a:r>
              <a:rPr lang="fr-FR" sz="1400" b="1" dirty="0">
                <a:solidFill>
                  <a:srgbClr val="FFFFFF"/>
                </a:solidFill>
              </a:rPr>
              <a:t>Sébastien BELLENCONTRE</a:t>
            </a:r>
          </a:p>
          <a:p>
            <a:pPr algn="ctr"/>
            <a:r>
              <a:rPr lang="fr-FR" sz="1400" b="1" u="sng" dirty="0" smtClean="0">
                <a:solidFill>
                  <a:srgbClr val="FFFFFF"/>
                </a:solidFill>
                <a:hlinkClick r:id="rId2"/>
              </a:rPr>
              <a:t>sebastien.bellencontre</a:t>
            </a:r>
            <a:r>
              <a:rPr lang="fr-FR" sz="1400" b="1" u="sng" dirty="0">
                <a:solidFill>
                  <a:srgbClr val="FFFFFF"/>
                </a:solidFill>
                <a:hlinkClick r:id="rId2"/>
              </a:rPr>
              <a:t>@4success.fr</a:t>
            </a:r>
            <a:endParaRPr lang="fr-FR" sz="1400" dirty="0">
              <a:solidFill>
                <a:srgbClr val="FFFFFF"/>
              </a:solidFill>
            </a:endParaRPr>
          </a:p>
          <a:p>
            <a:pPr algn="ctr"/>
            <a:r>
              <a:rPr lang="fr-FR" sz="1400" b="1" dirty="0">
                <a:solidFill>
                  <a:srgbClr val="FFFFFF"/>
                </a:solidFill>
                <a:hlinkClick r:id="rId3"/>
              </a:rPr>
              <a:t>www.4success.fr</a:t>
            </a:r>
            <a:endParaRPr lang="fr-FR" sz="1400" b="1" dirty="0">
              <a:solidFill>
                <a:srgbClr val="FFFFFF"/>
              </a:solidFill>
            </a:endParaRPr>
          </a:p>
        </p:txBody>
      </p:sp>
      <p:sp>
        <p:nvSpPr>
          <p:cNvPr id="14" name="ZoneTexte 13"/>
          <p:cNvSpPr txBox="1"/>
          <p:nvPr/>
        </p:nvSpPr>
        <p:spPr>
          <a:xfrm>
            <a:off x="108230" y="1986018"/>
            <a:ext cx="4587206" cy="3552404"/>
          </a:xfrm>
          <a:prstGeom prst="rect">
            <a:avLst/>
          </a:prstGeom>
          <a:noFill/>
        </p:spPr>
        <p:txBody>
          <a:bodyPr wrap="square" lIns="104287" tIns="52144" rIns="104287" bIns="52144" rtlCol="0">
            <a:spAutoFit/>
          </a:bodyPr>
          <a:lstStyle/>
          <a:p>
            <a:pPr algn="just"/>
            <a:r>
              <a:rPr lang="fr-FR" sz="1400" b="1" dirty="0">
                <a:solidFill>
                  <a:schemeClr val="bg1"/>
                </a:solidFill>
              </a:rPr>
              <a:t>4Success</a:t>
            </a:r>
            <a:r>
              <a:rPr lang="fr-FR" sz="1400" dirty="0">
                <a:solidFill>
                  <a:schemeClr val="bg1"/>
                </a:solidFill>
              </a:rPr>
              <a:t> est une agence de marketing spécialisée dans la gestion des droits d’image de sportifs professionnels.</a:t>
            </a:r>
          </a:p>
          <a:p>
            <a:pPr algn="just"/>
            <a:endParaRPr lang="fr-FR" sz="1400" dirty="0">
              <a:solidFill>
                <a:schemeClr val="bg1"/>
              </a:solidFill>
            </a:endParaRPr>
          </a:p>
          <a:p>
            <a:pPr algn="just"/>
            <a:r>
              <a:rPr lang="fr-FR" sz="1400" dirty="0">
                <a:solidFill>
                  <a:schemeClr val="bg1"/>
                </a:solidFill>
              </a:rPr>
              <a:t>Créée en Juin 2012 par Sébastien Bellencontre, elle conseille déjà de nombreux sportifs, tous sports confondus, dont les têtes d’affiches sont </a:t>
            </a:r>
            <a:r>
              <a:rPr lang="fr-FR" sz="1400" b="1" dirty="0" smtClean="0">
                <a:solidFill>
                  <a:schemeClr val="bg1"/>
                </a:solidFill>
              </a:rPr>
              <a:t>Morgan </a:t>
            </a:r>
            <a:r>
              <a:rPr lang="fr-FR" sz="1400" b="1" dirty="0" err="1" smtClean="0">
                <a:solidFill>
                  <a:schemeClr val="bg1"/>
                </a:solidFill>
              </a:rPr>
              <a:t>Parra</a:t>
            </a:r>
            <a:r>
              <a:rPr lang="fr-FR" sz="1400" b="1" dirty="0" smtClean="0">
                <a:solidFill>
                  <a:schemeClr val="bg1"/>
                </a:solidFill>
              </a:rPr>
              <a:t>, </a:t>
            </a:r>
            <a:r>
              <a:rPr lang="fr-FR" sz="1400" b="1" dirty="0">
                <a:solidFill>
                  <a:schemeClr val="bg1"/>
                </a:solidFill>
              </a:rPr>
              <a:t>Mathieu </a:t>
            </a:r>
            <a:r>
              <a:rPr lang="fr-FR" sz="1400" b="1" dirty="0" err="1" smtClean="0">
                <a:solidFill>
                  <a:schemeClr val="bg1"/>
                </a:solidFill>
              </a:rPr>
              <a:t>Bastareaud</a:t>
            </a:r>
            <a:r>
              <a:rPr lang="fr-FR" sz="1400" b="1" dirty="0" smtClean="0">
                <a:solidFill>
                  <a:schemeClr val="bg1"/>
                </a:solidFill>
              </a:rPr>
              <a:t>, Wesley Fofana, Brice </a:t>
            </a:r>
            <a:r>
              <a:rPr lang="fr-FR" sz="1400" b="1" dirty="0" err="1" smtClean="0">
                <a:solidFill>
                  <a:schemeClr val="bg1"/>
                </a:solidFill>
              </a:rPr>
              <a:t>Dulin</a:t>
            </a:r>
            <a:r>
              <a:rPr lang="fr-FR" sz="1400" b="1" dirty="0" smtClean="0">
                <a:solidFill>
                  <a:schemeClr val="bg1"/>
                </a:solidFill>
              </a:rPr>
              <a:t>, Anthony Réveillère, </a:t>
            </a:r>
            <a:r>
              <a:rPr lang="fr-FR" sz="1400" b="1" dirty="0">
                <a:solidFill>
                  <a:schemeClr val="bg1"/>
                </a:solidFill>
              </a:rPr>
              <a:t>Rémy </a:t>
            </a:r>
            <a:r>
              <a:rPr lang="fr-FR" sz="1400" b="1" dirty="0" err="1" smtClean="0">
                <a:solidFill>
                  <a:schemeClr val="bg1"/>
                </a:solidFill>
              </a:rPr>
              <a:t>Vercoutre</a:t>
            </a:r>
            <a:r>
              <a:rPr lang="fr-FR" sz="1400" b="1" dirty="0">
                <a:solidFill>
                  <a:schemeClr val="bg1"/>
                </a:solidFill>
              </a:rPr>
              <a:t> </a:t>
            </a:r>
            <a:r>
              <a:rPr lang="fr-FR" sz="1400" dirty="0" smtClean="0">
                <a:solidFill>
                  <a:schemeClr val="bg1"/>
                </a:solidFill>
              </a:rPr>
              <a:t>ou encore </a:t>
            </a:r>
            <a:r>
              <a:rPr lang="fr-FR" sz="1400" b="1" dirty="0" smtClean="0">
                <a:solidFill>
                  <a:schemeClr val="bg1"/>
                </a:solidFill>
              </a:rPr>
              <a:t>David </a:t>
            </a:r>
            <a:r>
              <a:rPr lang="fr-FR" sz="1400" b="1" dirty="0" err="1" smtClean="0">
                <a:solidFill>
                  <a:schemeClr val="bg1"/>
                </a:solidFill>
              </a:rPr>
              <a:t>Larose</a:t>
            </a:r>
            <a:r>
              <a:rPr lang="fr-FR" sz="1400" b="1" dirty="0" smtClean="0">
                <a:solidFill>
                  <a:schemeClr val="bg1"/>
                </a:solidFill>
              </a:rPr>
              <a:t> </a:t>
            </a:r>
            <a:endParaRPr lang="fr-FR" sz="1400" b="1" dirty="0">
              <a:solidFill>
                <a:schemeClr val="bg1"/>
              </a:solidFill>
            </a:endParaRPr>
          </a:p>
          <a:p>
            <a:pPr algn="just"/>
            <a:endParaRPr lang="fr-FR" sz="1400" b="1" dirty="0">
              <a:solidFill>
                <a:schemeClr val="bg1"/>
              </a:solidFill>
            </a:endParaRPr>
          </a:p>
          <a:p>
            <a:pPr algn="just"/>
            <a:r>
              <a:rPr lang="fr-FR" sz="1400" dirty="0">
                <a:solidFill>
                  <a:schemeClr val="bg1"/>
                </a:solidFill>
              </a:rPr>
              <a:t>Outre les problématiques de </a:t>
            </a:r>
            <a:r>
              <a:rPr lang="fr-FR" sz="1400" b="1" dirty="0">
                <a:solidFill>
                  <a:schemeClr val="bg1"/>
                </a:solidFill>
              </a:rPr>
              <a:t>sponsoring</a:t>
            </a:r>
            <a:r>
              <a:rPr lang="fr-FR" sz="1400" dirty="0">
                <a:solidFill>
                  <a:schemeClr val="bg1"/>
                </a:solidFill>
              </a:rPr>
              <a:t> qui sont au centre de sa collaboration avec les personnalités du monde du sport, elle centralise également l’intégralité des sujets liés à l’image comme </a:t>
            </a:r>
            <a:r>
              <a:rPr lang="fr-FR" sz="1400" b="1" dirty="0">
                <a:solidFill>
                  <a:schemeClr val="bg1"/>
                </a:solidFill>
              </a:rPr>
              <a:t>les relations avec la presse et les médias</a:t>
            </a:r>
            <a:r>
              <a:rPr lang="fr-FR" sz="1400" dirty="0">
                <a:solidFill>
                  <a:schemeClr val="bg1"/>
                </a:solidFill>
              </a:rPr>
              <a:t>, ou encore </a:t>
            </a:r>
            <a:r>
              <a:rPr lang="fr-FR" sz="1400" b="1" dirty="0">
                <a:solidFill>
                  <a:schemeClr val="bg1"/>
                </a:solidFill>
              </a:rPr>
              <a:t>les réseaux sociaux </a:t>
            </a:r>
            <a:r>
              <a:rPr lang="fr-FR" sz="1400" dirty="0">
                <a:solidFill>
                  <a:schemeClr val="bg1"/>
                </a:solidFill>
              </a:rPr>
              <a:t>qui occupent aujourd’hui une place prépondérante dans le quotidien d’un sportif professionnel.</a:t>
            </a:r>
          </a:p>
        </p:txBody>
      </p:sp>
      <p:sp>
        <p:nvSpPr>
          <p:cNvPr id="15" name="ZoneTexte 14"/>
          <p:cNvSpPr txBox="1"/>
          <p:nvPr/>
        </p:nvSpPr>
        <p:spPr>
          <a:xfrm>
            <a:off x="329753" y="1371056"/>
            <a:ext cx="1645720" cy="431721"/>
          </a:xfrm>
          <a:prstGeom prst="rect">
            <a:avLst/>
          </a:prstGeom>
          <a:effectLst>
            <a:innerShdw blurRad="63500" dist="50800" dir="13500000">
              <a:prstClr val="black">
                <a:alpha val="50000"/>
              </a:prstClr>
            </a:innerShdw>
          </a:effectLst>
        </p:spPr>
        <p:style>
          <a:lnRef idx="1">
            <a:schemeClr val="dk1"/>
          </a:lnRef>
          <a:fillRef idx="3">
            <a:schemeClr val="dk1"/>
          </a:fillRef>
          <a:effectRef idx="2">
            <a:schemeClr val="dk1"/>
          </a:effectRef>
          <a:fontRef idx="minor">
            <a:schemeClr val="lt1"/>
          </a:fontRef>
        </p:style>
        <p:txBody>
          <a:bodyPr wrap="square" lIns="104287" tIns="52144" rIns="104287" bIns="52144" rtlCol="0">
            <a:spAutoFit/>
          </a:bodyPr>
          <a:lstStyle/>
          <a:p>
            <a:pPr algn="ctr"/>
            <a:r>
              <a:rPr lang="fr-FR" dirty="0" smtClean="0"/>
              <a:t>4Success</a:t>
            </a:r>
            <a:endParaRPr lang="fr-FR" dirty="0"/>
          </a:p>
        </p:txBody>
      </p:sp>
      <p:pic>
        <p:nvPicPr>
          <p:cNvPr id="8" name="Image 7"/>
          <p:cNvPicPr>
            <a:picLocks noChangeAspect="1"/>
          </p:cNvPicPr>
          <p:nvPr/>
        </p:nvPicPr>
        <p:blipFill>
          <a:blip r:embed="rId4"/>
          <a:stretch>
            <a:fillRect/>
          </a:stretch>
        </p:blipFill>
        <p:spPr>
          <a:xfrm>
            <a:off x="15677" y="-10033"/>
            <a:ext cx="2380847" cy="1073894"/>
          </a:xfrm>
          <a:prstGeom prst="rect">
            <a:avLst/>
          </a:prstGeom>
        </p:spPr>
      </p:pic>
      <p:sp>
        <p:nvSpPr>
          <p:cNvPr id="9" name="ZoneTexte 8"/>
          <p:cNvSpPr txBox="1"/>
          <p:nvPr/>
        </p:nvSpPr>
        <p:spPr>
          <a:xfrm>
            <a:off x="4205693" y="117153"/>
            <a:ext cx="3235381" cy="428472"/>
          </a:xfrm>
          <a:prstGeom prst="rect">
            <a:avLst/>
          </a:prstGeom>
          <a:solidFill>
            <a:srgbClr val="000000"/>
          </a:solidFill>
          <a:ln>
            <a:solidFill>
              <a:srgbClr val="F79646"/>
            </a:solidFill>
          </a:ln>
          <a:effectLst>
            <a:innerShdw blurRad="63500" dist="50800" dir="13500000">
              <a:prstClr val="black">
                <a:alpha val="50000"/>
              </a:prstClr>
            </a:innerShdw>
          </a:effectLst>
        </p:spPr>
        <p:style>
          <a:lnRef idx="1">
            <a:schemeClr val="dk1"/>
          </a:lnRef>
          <a:fillRef idx="3">
            <a:schemeClr val="dk1"/>
          </a:fillRef>
          <a:effectRef idx="2">
            <a:schemeClr val="dk1"/>
          </a:effectRef>
          <a:fontRef idx="minor">
            <a:schemeClr val="lt1"/>
          </a:fontRef>
        </p:style>
        <p:txBody>
          <a:bodyPr wrap="square" lIns="104287" tIns="52144" rIns="104287" bIns="52144" rtlCol="0">
            <a:spAutoFit/>
          </a:bodyPr>
          <a:lstStyle/>
          <a:p>
            <a:r>
              <a:rPr lang="fr-FR" dirty="0" smtClean="0"/>
              <a:t>COMMUNIQUÉ DE PRESSE</a:t>
            </a:r>
            <a:endParaRPr lang="fr-FR" dirty="0"/>
          </a:p>
        </p:txBody>
      </p:sp>
      <p:pic>
        <p:nvPicPr>
          <p:cNvPr id="2" name="Image 1" descr="4SUCCESS_LOGO_Or_fdNoir.png"/>
          <p:cNvPicPr>
            <a:picLocks noChangeAspect="1"/>
          </p:cNvPicPr>
          <p:nvPr/>
        </p:nvPicPr>
        <p:blipFill rotWithShape="1">
          <a:blip r:embed="rId5" cstate="email">
            <a:extLst>
              <a:ext uri="{28A0092B-C50C-407E-A947-70E740481C1C}">
                <a14:useLocalDpi xmlns:a14="http://schemas.microsoft.com/office/drawing/2010/main"/>
              </a:ext>
            </a:extLst>
          </a:blip>
          <a:srcRect l="8194" r="13173"/>
          <a:stretch/>
        </p:blipFill>
        <p:spPr>
          <a:xfrm>
            <a:off x="4789504" y="2308713"/>
            <a:ext cx="2555067" cy="1383078"/>
          </a:xfrm>
          <a:prstGeom prst="rect">
            <a:avLst/>
          </a:prstGeom>
        </p:spPr>
      </p:pic>
      <p:sp>
        <p:nvSpPr>
          <p:cNvPr id="11" name="Rectangle 10"/>
          <p:cNvSpPr/>
          <p:nvPr/>
        </p:nvSpPr>
        <p:spPr>
          <a:xfrm>
            <a:off x="3267900" y="647896"/>
            <a:ext cx="4360613" cy="382305"/>
          </a:xfrm>
          <a:prstGeom prst="rect">
            <a:avLst/>
          </a:prstGeom>
        </p:spPr>
        <p:txBody>
          <a:bodyPr wrap="square" lIns="104287" tIns="52144" rIns="104287" bIns="52144">
            <a:spAutoFit/>
          </a:bodyPr>
          <a:lstStyle/>
          <a:p>
            <a:pPr algn="ctr"/>
            <a:r>
              <a:rPr lang="fr-FR" sz="1800" b="1" dirty="0" smtClean="0">
                <a:latin typeface="Arial Narrow Bold"/>
                <a:cs typeface="Arial Narrow Bold"/>
              </a:rPr>
              <a:t>ANTOINE GRIEZMANN REJOINT </a:t>
            </a:r>
            <a:r>
              <a:rPr lang="fr-FR" sz="1800" b="1" dirty="0">
                <a:latin typeface="Arial Narrow Bold"/>
                <a:cs typeface="Arial Narrow Bold"/>
              </a:rPr>
              <a:t>4SUCCESS</a:t>
            </a:r>
          </a:p>
        </p:txBody>
      </p:sp>
    </p:spTree>
    <p:extLst>
      <p:ext uri="{BB962C8B-B14F-4D97-AF65-F5344CB8AC3E}">
        <p14:creationId xmlns:p14="http://schemas.microsoft.com/office/powerpoint/2010/main" val="285931537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4011</TotalTime>
  <Words>573</Words>
  <Application>Microsoft Macintosh PowerPoint</Application>
  <PresentationFormat>Personnalisé</PresentationFormat>
  <Paragraphs>62</Paragraphs>
  <Slides>3</Slides>
  <Notes>1</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Présentation PowerPoint</vt:lpstr>
      <vt:lpstr>Présentation PowerPoint</vt:lpstr>
      <vt:lpstr>Présentation PowerPoint</vt:lpstr>
    </vt:vector>
  </TitlesOfParts>
  <Company>4Success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Seb Bellencontre</dc:creator>
  <cp:lastModifiedBy>Seb Bellencontre</cp:lastModifiedBy>
  <cp:revision>195</cp:revision>
  <cp:lastPrinted>2015-03-16T16:49:11Z</cp:lastPrinted>
  <dcterms:created xsi:type="dcterms:W3CDTF">2012-06-12T19:09:42Z</dcterms:created>
  <dcterms:modified xsi:type="dcterms:W3CDTF">2015-03-19T12:28:42Z</dcterms:modified>
</cp:coreProperties>
</file>