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7"/>
    <p:restoredTop sz="99358" autoAdjust="0"/>
  </p:normalViewPr>
  <p:slideViewPr>
    <p:cSldViewPr snapToGrid="0" snapToObjects="1">
      <p:cViewPr>
        <p:scale>
          <a:sx n="96" d="100"/>
          <a:sy n="96" d="100"/>
        </p:scale>
        <p:origin x="4384" y="352"/>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211108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23119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405430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408787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32357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2449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34745-961E-F442-A79C-B6F71ABF6692}" type="datetimeFigureOut">
              <a:rPr lang="fr-FR" smtClean="0"/>
              <a:t>12/06/2023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372290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9634745-961E-F442-A79C-B6F71ABF6692}" type="datetimeFigureOut">
              <a:rPr lang="fr-FR" smtClean="0"/>
              <a:t>12/06/2023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204704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34745-961E-F442-A79C-B6F71ABF6692}" type="datetimeFigureOut">
              <a:rPr lang="fr-FR" smtClean="0"/>
              <a:t>12/06/2023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7608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80707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0952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29634745-961E-F442-A79C-B6F71ABF6692}" type="datetimeFigureOut">
              <a:rPr lang="fr-FR" smtClean="0"/>
              <a:t>12/06/2023</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41F607BE-E530-234D-96E9-EF08A88579BE}" type="slidenum">
              <a:rPr lang="fr-FR" smtClean="0"/>
              <a:t>‹N°›</a:t>
            </a:fld>
            <a:endParaRPr lang="fr-FR"/>
          </a:p>
        </p:txBody>
      </p:sp>
    </p:spTree>
    <p:extLst>
      <p:ext uri="{BB962C8B-B14F-4D97-AF65-F5344CB8AC3E}">
        <p14:creationId xmlns:p14="http://schemas.microsoft.com/office/powerpoint/2010/main" val="24521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4576" y="8072389"/>
            <a:ext cx="6733698" cy="1936439"/>
          </a:xfrm>
          <a:prstGeom prst="rect">
            <a:avLst/>
          </a:prstGeom>
          <a:solidFill>
            <a:schemeClr val="bg1">
              <a:lumMod val="95000"/>
            </a:schemeClr>
          </a:solidFill>
          <a:ln>
            <a:solidFill>
              <a:srgbClr val="CD09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14576" y="8208335"/>
            <a:ext cx="6733698" cy="1800493"/>
          </a:xfrm>
          <a:prstGeom prst="rect">
            <a:avLst/>
          </a:prstGeom>
          <a:noFill/>
        </p:spPr>
        <p:txBody>
          <a:bodyPr wrap="square" rtlCol="0">
            <a:spAutoFit/>
          </a:bodyPr>
          <a:lstStyle/>
          <a:p>
            <a:r>
              <a:rPr lang="fr-FR" sz="1100" dirty="0">
                <a:latin typeface="General Sans" pitchFamily="2" charset="77"/>
                <a:cs typeface="FS Joey"/>
              </a:rPr>
              <a:t>Créée en 1994 par les acteurs de l’économie du Sport, SPORSORA est la seule organisation professionnelle qui regroupe à la fois les annonceurs, les agences, les institutions sportives, les médias et les instituts d’études et de formation dans l’intérêt général. C’est un lieu de réflexions et d’actions pour développer et professionnaliser le marketing sportif, et de manière générale pour optimiser les investissements des marques dans le Sport. </a:t>
            </a:r>
            <a:endParaRPr lang="en-GB" sz="1100" dirty="0">
              <a:latin typeface="General Sans" pitchFamily="2" charset="77"/>
              <a:cs typeface="FS Joey"/>
            </a:endParaRPr>
          </a:p>
          <a:p>
            <a:r>
              <a:rPr lang="fr-FR" sz="1100" dirty="0">
                <a:latin typeface="General Sans" pitchFamily="2" charset="77"/>
                <a:cs typeface="FS Joey"/>
              </a:rPr>
              <a:t>SPORSORA regroupe aujourd’hui plus </a:t>
            </a:r>
            <a:r>
              <a:rPr lang="fr-FR" sz="1100" dirty="0">
                <a:latin typeface="General Sans Medium" pitchFamily="2" charset="77"/>
                <a:cs typeface="FS Joey"/>
              </a:rPr>
              <a:t>de 250 des principaux acteurs de l’économie du sport, et fédère un réseau de près de 1900 experts. </a:t>
            </a:r>
            <a:endParaRPr lang="en-GB" sz="1100" dirty="0">
              <a:latin typeface="General Sans Medium" pitchFamily="2" charset="77"/>
              <a:cs typeface="FS Joey"/>
            </a:endParaRPr>
          </a:p>
          <a:p>
            <a:r>
              <a:rPr lang="fr-FR" sz="1100" dirty="0">
                <a:latin typeface="General Sans" pitchFamily="2" charset="77"/>
                <a:cs typeface="FS Joey"/>
              </a:rPr>
              <a:t> </a:t>
            </a:r>
            <a:endParaRPr lang="en-GB" sz="1100" dirty="0">
              <a:latin typeface="General Sans" pitchFamily="2" charset="77"/>
              <a:cs typeface="FS Joey"/>
            </a:endParaRPr>
          </a:p>
          <a:p>
            <a:r>
              <a:rPr lang="fr-FR" sz="1100" dirty="0">
                <a:latin typeface="General Sans" pitchFamily="2" charset="77"/>
                <a:cs typeface="FS Joey"/>
              </a:rPr>
              <a:t>Pour plus de renseignements sur SPORSORA, son organisation et ses activités : </a:t>
            </a:r>
            <a:r>
              <a:rPr lang="fr-FR" sz="1100" u="sng" dirty="0">
                <a:solidFill>
                  <a:srgbClr val="CD0921"/>
                </a:solidFill>
                <a:latin typeface="General Sans" pitchFamily="2" charset="77"/>
                <a:cs typeface="FS Joey"/>
              </a:rPr>
              <a:t>www.sporsora.com</a:t>
            </a:r>
            <a:endParaRPr lang="en-GB" sz="1100" dirty="0">
              <a:solidFill>
                <a:srgbClr val="CD0921"/>
              </a:solidFill>
              <a:latin typeface="General Sans" pitchFamily="2" charset="77"/>
              <a:cs typeface="FS Joey"/>
            </a:endParaRPr>
          </a:p>
          <a:p>
            <a:endParaRPr lang="fr-FR" sz="1200" dirty="0">
              <a:latin typeface="FS Joey"/>
              <a:cs typeface="FS Joey"/>
            </a:endParaRPr>
          </a:p>
        </p:txBody>
      </p:sp>
      <p:sp>
        <p:nvSpPr>
          <p:cNvPr id="7" name="ZoneTexte 6"/>
          <p:cNvSpPr txBox="1"/>
          <p:nvPr/>
        </p:nvSpPr>
        <p:spPr>
          <a:xfrm>
            <a:off x="334177" y="4018969"/>
            <a:ext cx="6682605" cy="3647152"/>
          </a:xfrm>
          <a:prstGeom prst="rect">
            <a:avLst/>
          </a:prstGeom>
          <a:noFill/>
        </p:spPr>
        <p:txBody>
          <a:bodyPr wrap="square" rtlCol="0">
            <a:spAutoFit/>
          </a:bodyPr>
          <a:lstStyle/>
          <a:p>
            <a:pPr>
              <a:spcAft>
                <a:spcPts val="0"/>
              </a:spcAft>
            </a:pPr>
            <a:r>
              <a:rPr lang="fr-FR" sz="1100" dirty="0">
                <a:solidFill>
                  <a:srgbClr val="CD0921"/>
                </a:solidFill>
                <a:effectLst/>
                <a:latin typeface="General Sans" pitchFamily="2" charset="77"/>
                <a:ea typeface="Cambria"/>
                <a:cs typeface="Times New Roman"/>
              </a:rPr>
              <a:t>Adhérer à SPORSORA, </a:t>
            </a:r>
            <a:r>
              <a:rPr lang="fr-FR" sz="1100" dirty="0">
                <a:effectLst/>
                <a:latin typeface="General Sans" pitchFamily="2" charset="77"/>
                <a:ea typeface="Cambria"/>
                <a:cs typeface="Times New Roman"/>
              </a:rPr>
              <a:t>c’est tout au long de l’année l’occasion de :</a:t>
            </a:r>
          </a:p>
          <a:p>
            <a:pPr>
              <a:spcAft>
                <a:spcPts val="0"/>
              </a:spcAft>
            </a:pPr>
            <a:endParaRPr lang="fr-FR" sz="1100" dirty="0">
              <a:effectLst/>
              <a:latin typeface="General Sans" pitchFamily="2" charset="77"/>
              <a:ea typeface="Cambria"/>
              <a:cs typeface="Times New Roman"/>
            </a:endParaRPr>
          </a:p>
          <a:p>
            <a:pPr marL="342900" lvl="0" indent="-342900" algn="just">
              <a:spcAft>
                <a:spcPts val="0"/>
              </a:spcAft>
              <a:buClr>
                <a:srgbClr val="CD0921"/>
              </a:buClr>
              <a:buFont typeface="Wingdings"/>
              <a:buChar char=""/>
            </a:pPr>
            <a:r>
              <a:rPr lang="fr-FR" sz="1100" dirty="0">
                <a:effectLst/>
                <a:latin typeface="General Sans" pitchFamily="2" charset="77"/>
                <a:ea typeface="Cambria"/>
                <a:cs typeface="Times New Roman"/>
              </a:rPr>
              <a:t>Participer de manière privilégiée aux </a:t>
            </a:r>
            <a:r>
              <a:rPr lang="fr-FR" sz="1100" dirty="0">
                <a:effectLst/>
                <a:latin typeface="General Sans Medium" pitchFamily="2" charset="77"/>
                <a:ea typeface="Cambria"/>
                <a:cs typeface="Times New Roman"/>
              </a:rPr>
              <a:t>Trophées SPORSORA du Marketing Sportif.</a:t>
            </a:r>
            <a:endParaRPr lang="en-GB" sz="1100" dirty="0">
              <a:effectLst/>
              <a:latin typeface="General Sans Medium" pitchFamily="2" charset="77"/>
              <a:ea typeface="Cambria"/>
              <a:cs typeface="Times New Roman"/>
            </a:endParaRPr>
          </a:p>
          <a:p>
            <a:pPr marL="457200" algn="just">
              <a:spcAft>
                <a:spcPts val="0"/>
              </a:spcAft>
            </a:pPr>
            <a:r>
              <a:rPr lang="fr-FR" sz="1100" dirty="0">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solidFill>
                  <a:srgbClr val="000000"/>
                </a:solidFill>
                <a:effectLst/>
                <a:latin typeface="General Sans" pitchFamily="2" charset="77"/>
                <a:ea typeface="Cambria"/>
                <a:cs typeface="Times New Roman"/>
              </a:rPr>
              <a:t>Accéder aux </a:t>
            </a:r>
            <a:r>
              <a:rPr lang="fr-FR" sz="1100" dirty="0">
                <a:effectLst/>
                <a:latin typeface="General Sans Medium" pitchFamily="2" charset="77"/>
                <a:ea typeface="Cambria"/>
                <a:cs typeface="Times New Roman"/>
              </a:rPr>
              <a:t>rendez-vous réguliers de l’association </a:t>
            </a:r>
            <a:r>
              <a:rPr lang="fr-FR" sz="1100" dirty="0">
                <a:solidFill>
                  <a:srgbClr val="000000"/>
                </a:solidFill>
                <a:effectLst/>
                <a:latin typeface="General Sans" pitchFamily="2" charset="77"/>
                <a:ea typeface="Cambria"/>
                <a:cs typeface="Times New Roman"/>
              </a:rPr>
              <a:t>: d</a:t>
            </a:r>
            <a:r>
              <a:rPr lang="fr-FR" sz="1100" dirty="0">
                <a:effectLst/>
                <a:latin typeface="General Sans" pitchFamily="2" charset="77"/>
                <a:ea typeface="Cambria"/>
                <a:cs typeface="Times New Roman"/>
              </a:rPr>
              <a:t>éjeuners Grands Témoins, débats, invitations lors des grands événements sportifs. (cf. Calendrier des événements)</a:t>
            </a:r>
            <a:endParaRPr lang="en-GB" sz="1100" dirty="0">
              <a:effectLst/>
              <a:latin typeface="General Sans" pitchFamily="2" charset="77"/>
              <a:ea typeface="Cambria"/>
              <a:cs typeface="Times New Roman"/>
            </a:endParaRPr>
          </a:p>
          <a:p>
            <a:pPr algn="just">
              <a:spcAft>
                <a:spcPts val="0"/>
              </a:spcAft>
            </a:pPr>
            <a:r>
              <a:rPr lang="fr-FR" sz="1100" dirty="0">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Bénéficier </a:t>
            </a:r>
            <a:r>
              <a:rPr lang="fr-FR" sz="1100" dirty="0">
                <a:effectLst/>
                <a:latin typeface="General Sans Medium" pitchFamily="2" charset="77"/>
                <a:ea typeface="Cambria"/>
                <a:cs typeface="Times New Roman"/>
              </a:rPr>
              <a:t>d’avis d’experts, d’études de marché, de chiffres clés, de données juridiques et de best practices</a:t>
            </a:r>
            <a:r>
              <a:rPr lang="fr-FR" sz="1100" dirty="0">
                <a:effectLst/>
                <a:latin typeface="General Sans" pitchFamily="2" charset="77"/>
                <a:ea typeface="Cambria"/>
                <a:cs typeface="Times New Roman"/>
              </a:rPr>
              <a:t> en France et à l’international via l’espace « membres » de notre site internet.</a:t>
            </a:r>
            <a:endParaRPr lang="en-GB" sz="1100" dirty="0">
              <a:effectLst/>
              <a:latin typeface="General Sans" pitchFamily="2" charset="77"/>
              <a:ea typeface="Cambria"/>
              <a:cs typeface="Times New Roman"/>
            </a:endParaRPr>
          </a:p>
          <a:p>
            <a:pPr algn="just">
              <a:spcAft>
                <a:spcPts val="0"/>
              </a:spcAft>
            </a:pPr>
            <a:r>
              <a:rPr lang="fr-FR" sz="1100" dirty="0">
                <a:solidFill>
                  <a:srgbClr val="C00006"/>
                </a:solidFill>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Medium" pitchFamily="2" charset="77"/>
                <a:ea typeface="Cambria"/>
                <a:cs typeface="Times New Roman"/>
              </a:rPr>
              <a:t>Promouvoir ses actions </a:t>
            </a:r>
            <a:r>
              <a:rPr lang="fr-FR" sz="1100" dirty="0">
                <a:effectLst/>
                <a:latin typeface="General Sans" pitchFamily="2" charset="77"/>
                <a:ea typeface="Cambria"/>
                <a:cs typeface="Times New Roman"/>
              </a:rPr>
              <a:t>auprès des différentes parties prenantes (pouvoirs publics, journalistes, professionnels) à travers les canaux de diffusion de l</a:t>
            </a:r>
            <a:r>
              <a:rPr lang="en-GB" sz="1100" dirty="0">
                <a:effectLst/>
                <a:latin typeface="General Sans" pitchFamily="2" charset="77"/>
                <a:ea typeface="Cambria"/>
                <a:cs typeface="Times New Roman"/>
              </a:rPr>
              <a:t>’</a:t>
            </a:r>
            <a:r>
              <a:rPr lang="fr-FR" sz="1100" dirty="0">
                <a:effectLst/>
                <a:latin typeface="General Sans" pitchFamily="2" charset="77"/>
                <a:ea typeface="Cambria"/>
                <a:cs typeface="Times New Roman"/>
              </a:rPr>
              <a:t>association : site Internet, newsletters, réseaux sociaux, partenaires presse (exclusivement pour </a:t>
            </a:r>
            <a:r>
              <a:rPr lang="fr-FR" sz="1100" dirty="0">
                <a:latin typeface="General Sans" pitchFamily="2" charset="77"/>
                <a:ea typeface="Cambria"/>
                <a:cs typeface="Times New Roman"/>
              </a:rPr>
              <a:t>les </a:t>
            </a:r>
            <a:r>
              <a:rPr lang="fr-FR" sz="1100" dirty="0">
                <a:effectLst/>
                <a:latin typeface="General Sans" pitchFamily="2" charset="77"/>
                <a:ea typeface="Cambria"/>
                <a:cs typeface="Times New Roman"/>
              </a:rPr>
              <a:t>membres).</a:t>
            </a:r>
            <a:endParaRPr lang="en-GB" sz="1100" dirty="0">
              <a:effectLst/>
              <a:latin typeface="General Sans" pitchFamily="2" charset="77"/>
              <a:ea typeface="Cambria"/>
              <a:cs typeface="Times New Roman"/>
            </a:endParaRPr>
          </a:p>
          <a:p>
            <a:pPr algn="just">
              <a:spcAft>
                <a:spcPts val="0"/>
              </a:spcAft>
            </a:pPr>
            <a:r>
              <a:rPr lang="en-GB" sz="1100" dirty="0">
                <a:effectLst/>
                <a:latin typeface="General Sans" pitchFamily="2" charset="77"/>
                <a:ea typeface="Cambria"/>
                <a:cs typeface="Times New Roman"/>
              </a:rPr>
              <a:t> </a:t>
            </a: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Recevoir la </a:t>
            </a:r>
            <a:r>
              <a:rPr lang="fr-FR" sz="1100" dirty="0">
                <a:effectLst/>
                <a:latin typeface="General Sans Medium" pitchFamily="2" charset="77"/>
                <a:ea typeface="Cambria"/>
                <a:cs typeface="Times New Roman"/>
              </a:rPr>
              <a:t>revue de presse hebdomadaire</a:t>
            </a:r>
            <a:r>
              <a:rPr lang="fr-FR" sz="1100" dirty="0">
                <a:solidFill>
                  <a:srgbClr val="BB000F"/>
                </a:solidFill>
                <a:effectLst/>
                <a:latin typeface="General Sans" pitchFamily="2" charset="77"/>
                <a:ea typeface="Cambria"/>
                <a:cs typeface="Times New Roman"/>
              </a:rPr>
              <a:t> </a:t>
            </a:r>
            <a:r>
              <a:rPr lang="fr-FR" sz="1100" dirty="0">
                <a:effectLst/>
                <a:latin typeface="General Sans" pitchFamily="2" charset="77"/>
                <a:ea typeface="Cambria"/>
                <a:cs typeface="Times New Roman"/>
              </a:rPr>
              <a:t>(France et étranger) du Sport Business.</a:t>
            </a:r>
            <a:endParaRPr lang="en-GB" sz="1100" dirty="0">
              <a:effectLst/>
              <a:latin typeface="General Sans" pitchFamily="2" charset="77"/>
              <a:ea typeface="Cambria"/>
              <a:cs typeface="Times New Roman"/>
            </a:endParaRPr>
          </a:p>
          <a:p>
            <a:pPr algn="just">
              <a:spcAft>
                <a:spcPts val="0"/>
              </a:spcAft>
            </a:pPr>
            <a:r>
              <a:rPr lang="en-GB" sz="1100" dirty="0">
                <a:effectLst/>
                <a:latin typeface="General Sans" pitchFamily="2" charset="77"/>
                <a:ea typeface="Cambria"/>
                <a:cs typeface="Times New Roman"/>
              </a:rPr>
              <a:t> </a:t>
            </a:r>
          </a:p>
          <a:p>
            <a:pPr marL="342900" lvl="0" indent="-342900">
              <a:spcAft>
                <a:spcPts val="0"/>
              </a:spcAft>
              <a:buClr>
                <a:srgbClr val="B90E11"/>
              </a:buClr>
              <a:buFont typeface="Wingdings"/>
              <a:buChar char=""/>
            </a:pPr>
            <a:r>
              <a:rPr lang="fr-FR" sz="1100" dirty="0">
                <a:effectLst/>
                <a:latin typeface="General Sans Medium" pitchFamily="2" charset="77"/>
                <a:ea typeface="Cambria"/>
                <a:cs typeface="Times New Roman"/>
              </a:rPr>
              <a:t>Agir au sein des Commissions et des Collèges « Métiers », </a:t>
            </a:r>
            <a:r>
              <a:rPr lang="fr-FR" sz="1100" dirty="0">
                <a:effectLst/>
                <a:latin typeface="General Sans" pitchFamily="2" charset="77"/>
                <a:ea typeface="Cambria"/>
                <a:cs typeface="Times New Roman"/>
              </a:rPr>
              <a:t>véritables laboratoires d’idées, lieux de confrontation sur les évolutions et les innovations, force de proposition en matière de prises de parole et de création de contenus.</a:t>
            </a:r>
            <a:br>
              <a:rPr lang="fr-FR" sz="1100" dirty="0">
                <a:effectLst/>
                <a:latin typeface="General Sans" pitchFamily="2" charset="77"/>
                <a:ea typeface="Cambria"/>
                <a:cs typeface="Times New Roman"/>
              </a:rPr>
            </a:br>
            <a:endParaRPr lang="fr-FR"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Bénéficier de l’</a:t>
            </a:r>
            <a:r>
              <a:rPr lang="fr-FR" sz="1100" dirty="0">
                <a:effectLst/>
                <a:latin typeface="General Sans Medium" pitchFamily="2" charset="77"/>
                <a:ea typeface="Cambria"/>
                <a:cs typeface="Times New Roman"/>
              </a:rPr>
              <a:t>influence</a:t>
            </a:r>
            <a:r>
              <a:rPr lang="fr-FR" sz="1100" dirty="0">
                <a:effectLst/>
                <a:latin typeface="General Sans" pitchFamily="2" charset="77"/>
                <a:ea typeface="Cambria"/>
                <a:cs typeface="Times New Roman"/>
              </a:rPr>
              <a:t> de SPORSORA auprès des décideurs.</a:t>
            </a:r>
            <a:endParaRPr lang="en-GB" sz="1100" dirty="0">
              <a:effectLst/>
              <a:latin typeface="General Sans" pitchFamily="2" charset="77"/>
              <a:ea typeface="Cambria"/>
              <a:cs typeface="Times New Roman"/>
            </a:endParaRPr>
          </a:p>
        </p:txBody>
      </p:sp>
      <p:cxnSp>
        <p:nvCxnSpPr>
          <p:cNvPr id="11" name="Connecteur droit 10"/>
          <p:cNvCxnSpPr/>
          <p:nvPr/>
        </p:nvCxnSpPr>
        <p:spPr>
          <a:xfrm>
            <a:off x="2203555" y="769875"/>
            <a:ext cx="5131637" cy="0"/>
          </a:xfrm>
          <a:prstGeom prst="line">
            <a:avLst/>
          </a:prstGeom>
          <a:ln>
            <a:solidFill>
              <a:srgbClr val="CD0921"/>
            </a:solidFill>
          </a:ln>
          <a:effectLst/>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334177" y="1188652"/>
            <a:ext cx="6733698" cy="1969770"/>
          </a:xfrm>
          <a:prstGeom prst="rect">
            <a:avLst/>
          </a:prstGeom>
          <a:noFill/>
        </p:spPr>
        <p:txBody>
          <a:bodyPr wrap="square" rtlCol="0">
            <a:spAutoFit/>
          </a:bodyPr>
          <a:lstStyle/>
          <a:p>
            <a:pPr algn="just"/>
            <a:r>
              <a:rPr lang="fr-FR" sz="1100" dirty="0">
                <a:solidFill>
                  <a:schemeClr val="bg1">
                    <a:lumMod val="50000"/>
                  </a:schemeClr>
                </a:solidFill>
                <a:latin typeface="General Sans" pitchFamily="2" charset="77"/>
                <a:cs typeface="FS Joey"/>
              </a:rPr>
              <a:t>SPORSORA est une organisation et un lieu unique dans le sport français. Une association libre, indépendante, représentative du secteur économique du sport, intelligente et utile. Ce sont ces caractéristiques que je souhaite affirmer et c'est là mon ambition en tant que nouveau président de SPORSORA afin d'asseoir sa primauté dans le secteur du marketing sportif et contribuer à sa croissance ; renforcer sa structure (financière et humaine) pour en assurer la pérennité bien au-delà des J.O.P de 2024 ; d'ouvrir l'association à plus de talents et de mixité ; de préserver son indépendance et sa liberté de ton et d'action ; et d'être toujours plus au service de nos membres actuels et futurs</a:t>
            </a:r>
          </a:p>
          <a:p>
            <a:endParaRPr lang="fr-FR" sz="1100" b="1" i="1" dirty="0">
              <a:latin typeface="FS Joey"/>
              <a:cs typeface="FS Joey"/>
            </a:endParaRPr>
          </a:p>
          <a:p>
            <a:pPr algn="r"/>
            <a:r>
              <a:rPr lang="fr-FR" sz="1100" dirty="0">
                <a:solidFill>
                  <a:srgbClr val="CD0921"/>
                </a:solidFill>
                <a:latin typeface="General Sans Medium" pitchFamily="2" charset="77"/>
                <a:cs typeface="FS Joey"/>
              </a:rPr>
              <a:t>Raymond BAURIAUD</a:t>
            </a:r>
            <a:endParaRPr lang="en-GB" sz="1100" dirty="0">
              <a:solidFill>
                <a:srgbClr val="CD0921"/>
              </a:solidFill>
              <a:latin typeface="General Sans Medium" pitchFamily="2" charset="77"/>
              <a:cs typeface="FS Joey"/>
            </a:endParaRPr>
          </a:p>
          <a:p>
            <a:pPr algn="r"/>
            <a:r>
              <a:rPr lang="fr-FR" sz="1100" dirty="0">
                <a:solidFill>
                  <a:schemeClr val="bg1">
                    <a:lumMod val="50000"/>
                  </a:schemeClr>
                </a:solidFill>
                <a:latin typeface="General Sans Medium" pitchFamily="2" charset="77"/>
                <a:cs typeface="FS Joey"/>
              </a:rPr>
              <a:t>Président de SPORSORA</a:t>
            </a:r>
            <a:endParaRPr lang="en-GB" sz="1100" dirty="0">
              <a:solidFill>
                <a:schemeClr val="bg1">
                  <a:lumMod val="50000"/>
                </a:schemeClr>
              </a:solidFill>
              <a:latin typeface="General Sans Medium" pitchFamily="2" charset="77"/>
              <a:cs typeface="FS Joey"/>
            </a:endParaRPr>
          </a:p>
          <a:p>
            <a:pPr algn="r"/>
            <a:endParaRPr lang="fr-FR" sz="1200" dirty="0"/>
          </a:p>
        </p:txBody>
      </p:sp>
      <p:sp>
        <p:nvSpPr>
          <p:cNvPr id="13" name="ZoneTexte 12"/>
          <p:cNvSpPr txBox="1"/>
          <p:nvPr/>
        </p:nvSpPr>
        <p:spPr>
          <a:xfrm>
            <a:off x="334177" y="3255517"/>
            <a:ext cx="6682605" cy="707886"/>
          </a:xfrm>
          <a:prstGeom prst="rect">
            <a:avLst/>
          </a:prstGeom>
          <a:noFill/>
        </p:spPr>
        <p:txBody>
          <a:bodyPr wrap="square" rtlCol="0">
            <a:spAutoFit/>
          </a:bodyPr>
          <a:lstStyle/>
          <a:p>
            <a:pPr algn="just"/>
            <a:r>
              <a:rPr lang="fr-FR" altLang="ja-JP" sz="1100" dirty="0">
                <a:solidFill>
                  <a:srgbClr val="CD0921"/>
                </a:solidFill>
                <a:latin typeface="General Sans" pitchFamily="2" charset="77"/>
                <a:ea typeface="Cambria"/>
                <a:cs typeface="Times New Roman"/>
              </a:rPr>
              <a:t>SPORSORA est l’organisation référente pour penser et influencer le développement de l’économie du sport </a:t>
            </a:r>
            <a:r>
              <a:rPr lang="fr-FR" altLang="ja-JP" sz="1100" dirty="0">
                <a:latin typeface="General Sans" pitchFamily="2" charset="77"/>
                <a:ea typeface="Cambria"/>
                <a:cs typeface="Times New Roman"/>
              </a:rPr>
              <a:t>grâce à une convergence d’expertises, l’influence d’un collectif et un réseau engagé.</a:t>
            </a:r>
          </a:p>
          <a:p>
            <a:endParaRPr lang="fr-FR" dirty="0"/>
          </a:p>
        </p:txBody>
      </p:sp>
      <p:pic>
        <p:nvPicPr>
          <p:cNvPr id="4" name="Image 3">
            <a:extLst>
              <a:ext uri="{FF2B5EF4-FFF2-40B4-BE49-F238E27FC236}">
                <a16:creationId xmlns:a16="http://schemas.microsoft.com/office/drawing/2014/main" id="{DB212CE6-A0D3-F378-D2D8-94FF866C562B}"/>
              </a:ext>
            </a:extLst>
          </p:cNvPr>
          <p:cNvPicPr>
            <a:picLocks noChangeAspect="1"/>
          </p:cNvPicPr>
          <p:nvPr/>
        </p:nvPicPr>
        <p:blipFill>
          <a:blip r:embed="rId2"/>
          <a:stretch>
            <a:fillRect/>
          </a:stretch>
        </p:blipFill>
        <p:spPr>
          <a:xfrm>
            <a:off x="400833" y="553752"/>
            <a:ext cx="1802721" cy="454043"/>
          </a:xfrm>
          <a:prstGeom prst="rect">
            <a:avLst/>
          </a:prstGeom>
        </p:spPr>
      </p:pic>
    </p:spTree>
    <p:extLst>
      <p:ext uri="{BB962C8B-B14F-4D97-AF65-F5344CB8AC3E}">
        <p14:creationId xmlns:p14="http://schemas.microsoft.com/office/powerpoint/2010/main" val="2619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74170" y="4614225"/>
            <a:ext cx="6604653" cy="5686172"/>
          </a:xfrm>
          <a:prstGeom prst="rect">
            <a:avLst/>
          </a:prstGeom>
          <a:noFill/>
        </p:spPr>
        <p:txBody>
          <a:bodyPr wrap="square" rtlCol="0">
            <a:spAutoFit/>
          </a:bodyPr>
          <a:lstStyle/>
          <a:p>
            <a:endParaRPr lang="fr-FR" sz="1100" dirty="0">
              <a:solidFill>
                <a:srgbClr val="CD0921"/>
              </a:solidFill>
              <a:latin typeface="General Sans" pitchFamily="2" charset="77"/>
              <a:cs typeface="FS Joey"/>
            </a:endParaRPr>
          </a:p>
          <a:p>
            <a:r>
              <a:rPr lang="fr-FR" sz="1100" dirty="0">
                <a:solidFill>
                  <a:srgbClr val="CD0921"/>
                </a:solidFill>
                <a:latin typeface="General Sans" pitchFamily="2" charset="77"/>
                <a:cs typeface="FS Joey"/>
              </a:rPr>
              <a:t>BULLETIN D’ADHÉSION MI-ANNÉE 2023</a:t>
            </a:r>
            <a:endParaRPr lang="en-GB" sz="1000" dirty="0">
              <a:latin typeface="General Sans" pitchFamily="2" charset="77"/>
              <a:cs typeface="FS Joey"/>
            </a:endParaRPr>
          </a:p>
          <a:p>
            <a:r>
              <a:rPr lang="fr-FR" sz="1000" dirty="0">
                <a:latin typeface="General Sans" pitchFamily="2" charset="77"/>
                <a:cs typeface="FS Joey"/>
              </a:rPr>
              <a:t>	</a:t>
            </a: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en-GB" sz="1000" dirty="0">
              <a:latin typeface="General Sans" pitchFamily="2" charset="77"/>
              <a:cs typeface="FS Joey"/>
            </a:endParaRPr>
          </a:p>
          <a:p>
            <a:endParaRPr lang="en-GB" sz="1000" dirty="0">
              <a:latin typeface="General Sans" pitchFamily="2" charset="77"/>
              <a:cs typeface="FS Joey"/>
            </a:endParaRPr>
          </a:p>
          <a:p>
            <a:endParaRPr lang="en-GB" sz="800" dirty="0">
              <a:latin typeface="General Sans" pitchFamily="2" charset="77"/>
              <a:cs typeface="FS Joey"/>
            </a:endParaRPr>
          </a:p>
          <a:p>
            <a:endParaRPr lang="fr-FR" sz="1100" dirty="0">
              <a:latin typeface="General Sans" pitchFamily="2" charset="77"/>
              <a:cs typeface="FS Joey"/>
            </a:endParaRPr>
          </a:p>
          <a:p>
            <a:endParaRPr lang="fr-FR" sz="1100" dirty="0">
              <a:latin typeface="General Sans" pitchFamily="2" charset="77"/>
              <a:cs typeface="FS Joey"/>
            </a:endParaRPr>
          </a:p>
          <a:p>
            <a:endParaRPr lang="en-GB" sz="800" dirty="0">
              <a:latin typeface="General Sans" pitchFamily="2" charset="77"/>
              <a:cs typeface="FS Joey"/>
            </a:endParaRPr>
          </a:p>
          <a:p>
            <a:r>
              <a:rPr lang="fr-FR" sz="800" dirty="0">
                <a:latin typeface="General Sans" pitchFamily="2" charset="77"/>
                <a:cs typeface="FS Joey"/>
              </a:rPr>
              <a:t> </a:t>
            </a:r>
            <a:endParaRPr lang="en-GB" sz="700" dirty="0">
              <a:latin typeface="General Sans" pitchFamily="2" charset="77"/>
              <a:cs typeface="FS Joey"/>
            </a:endParaRPr>
          </a:p>
          <a:p>
            <a:endParaRPr lang="fr-FR" sz="1050" dirty="0">
              <a:latin typeface="General Sans" pitchFamily="2" charset="77"/>
              <a:cs typeface="FS Joey"/>
            </a:endParaRPr>
          </a:p>
          <a:p>
            <a:r>
              <a:rPr lang="fr-FR" sz="1050" dirty="0">
                <a:latin typeface="General Sans" pitchFamily="2" charset="77"/>
                <a:cs typeface="FS Joey"/>
              </a:rPr>
              <a:t>Paiement par :         ❍ Chèque (à joindre au bulletin)   	     	❍ Virement* (joindre justificatif de virement)</a:t>
            </a:r>
            <a:endParaRPr lang="en-GB" sz="700" dirty="0">
              <a:latin typeface="General Sans" pitchFamily="2" charset="77"/>
              <a:cs typeface="FS Joey"/>
            </a:endParaRPr>
          </a:p>
          <a:p>
            <a:r>
              <a:rPr lang="fr-FR" sz="700" dirty="0">
                <a:latin typeface="General Sans" pitchFamily="2" charset="77"/>
                <a:cs typeface="FS Joey"/>
              </a:rPr>
              <a:t> </a:t>
            </a:r>
            <a:endParaRPr lang="en-GB" sz="700" dirty="0">
              <a:latin typeface="General Sans" pitchFamily="2" charset="77"/>
              <a:cs typeface="FS Joey"/>
            </a:endParaRPr>
          </a:p>
          <a:p>
            <a:r>
              <a:rPr lang="fr-FR" sz="1050" dirty="0">
                <a:latin typeface="General Sans" pitchFamily="2" charset="77"/>
                <a:cs typeface="FS Joey"/>
              </a:rPr>
              <a:t>*Coordonnées bancaires SPORSORA adressées sur demande.</a:t>
            </a:r>
          </a:p>
          <a:p>
            <a:endParaRPr lang="fr-FR" sz="1050" dirty="0">
              <a:latin typeface="General Sans" pitchFamily="2" charset="77"/>
              <a:cs typeface="FS Joey"/>
            </a:endParaRPr>
          </a:p>
          <a:p>
            <a:endParaRPr lang="fr-FR" sz="1050" dirty="0">
              <a:latin typeface="General Sans" pitchFamily="2" charset="77"/>
              <a:cs typeface="FS Joey"/>
            </a:endParaRPr>
          </a:p>
          <a:p>
            <a:r>
              <a:rPr lang="fr-FR" sz="1050" dirty="0">
                <a:latin typeface="General Sans" pitchFamily="2" charset="77"/>
                <a:cs typeface="FS Joey"/>
              </a:rPr>
              <a:t>Ayant pris connaissance des conditions d’adhésion à SPORSORA, je souhaite en devenir membre actif en 2021.</a:t>
            </a:r>
          </a:p>
          <a:p>
            <a:r>
              <a:rPr lang="fr-FR" sz="1050" dirty="0">
                <a:latin typeface="General Sans" pitchFamily="2" charset="77"/>
                <a:cs typeface="FS Joey"/>
              </a:rPr>
              <a:t> </a:t>
            </a:r>
          </a:p>
          <a:p>
            <a:endParaRPr lang="en-GB" sz="1050" dirty="0">
              <a:latin typeface="General Sans" pitchFamily="2" charset="77"/>
              <a:cs typeface="FS Joey"/>
            </a:endParaRPr>
          </a:p>
          <a:p>
            <a:r>
              <a:rPr lang="fr-FR" sz="1050" dirty="0">
                <a:latin typeface="General Sans" pitchFamily="2" charset="77"/>
                <a:cs typeface="FS Joey"/>
              </a:rPr>
              <a:t>Fait à  				le</a:t>
            </a:r>
            <a:endParaRPr lang="en-GB" sz="1050" dirty="0">
              <a:latin typeface="General Sans" pitchFamily="2" charset="77"/>
              <a:cs typeface="FS Joey"/>
            </a:endParaRPr>
          </a:p>
          <a:p>
            <a:r>
              <a:rPr lang="fr-FR" sz="1050" dirty="0">
                <a:latin typeface="General Sans" pitchFamily="2" charset="77"/>
                <a:cs typeface="FS Joey"/>
              </a:rPr>
              <a:t> </a:t>
            </a:r>
            <a:endParaRPr lang="en-GB" sz="1050" dirty="0">
              <a:latin typeface="General Sans" pitchFamily="2" charset="77"/>
              <a:cs typeface="FS Joey"/>
            </a:endParaRPr>
          </a:p>
          <a:p>
            <a:r>
              <a:rPr lang="fr-FR" sz="1050" dirty="0">
                <a:latin typeface="General Sans" pitchFamily="2" charset="77"/>
                <a:cs typeface="FS Joey"/>
              </a:rPr>
              <a:t>Signature &amp; cachet	      				   			          À retourner à : SPORSORA </a:t>
            </a:r>
            <a:endParaRPr lang="en-GB" sz="1050" dirty="0">
              <a:latin typeface="General Sans" pitchFamily="2" charset="77"/>
              <a:cs typeface="FS Joey"/>
            </a:endParaRPr>
          </a:p>
          <a:p>
            <a:pPr algn="r"/>
            <a:r>
              <a:rPr lang="fr-FR" sz="1050" dirty="0">
                <a:latin typeface="General Sans" pitchFamily="2" charset="77"/>
                <a:cs typeface="FS Joey"/>
              </a:rPr>
              <a:t>			6 rue Claude </a:t>
            </a:r>
            <a:r>
              <a:rPr lang="fr-FR" sz="1050" dirty="0" err="1">
                <a:latin typeface="General Sans" pitchFamily="2" charset="77"/>
                <a:cs typeface="FS Joey"/>
              </a:rPr>
              <a:t>Farrere</a:t>
            </a:r>
            <a:endParaRPr lang="en-GB" sz="1050" dirty="0">
              <a:latin typeface="General Sans" pitchFamily="2" charset="77"/>
              <a:cs typeface="FS Joey"/>
            </a:endParaRPr>
          </a:p>
          <a:p>
            <a:pPr algn="r"/>
            <a:r>
              <a:rPr lang="fr-FR" sz="1050" dirty="0">
                <a:latin typeface="General Sans" pitchFamily="2" charset="77"/>
                <a:cs typeface="FS Joey"/>
              </a:rPr>
              <a:t>			75016 Paris </a:t>
            </a:r>
            <a:endParaRPr lang="en-GB" sz="1050" dirty="0">
              <a:latin typeface="General Sans" pitchFamily="2" charset="77"/>
              <a:cs typeface="FS Joey"/>
            </a:endParaRPr>
          </a:p>
          <a:p>
            <a:pPr algn="r"/>
            <a:r>
              <a:rPr lang="fr-FR" sz="1050" dirty="0">
                <a:latin typeface="General Sans" pitchFamily="2" charset="77"/>
                <a:cs typeface="FS Joey"/>
              </a:rPr>
              <a:t>			Tél: 09 72 64 82 12</a:t>
            </a:r>
            <a:endParaRPr lang="en-GB" sz="1050" dirty="0">
              <a:latin typeface="General Sans" pitchFamily="2" charset="77"/>
              <a:cs typeface="FS Joey"/>
            </a:endParaRPr>
          </a:p>
          <a:p>
            <a:pPr algn="r"/>
            <a:r>
              <a:rPr lang="fr-FR" sz="1050" dirty="0">
                <a:latin typeface="General Sans" pitchFamily="2" charset="77"/>
                <a:cs typeface="FS Joey"/>
              </a:rPr>
              <a:t>			</a:t>
            </a:r>
            <a:r>
              <a:rPr lang="fr-FR" sz="1050" dirty="0" err="1">
                <a:latin typeface="General Sans" pitchFamily="2" charset="77"/>
                <a:cs typeface="FS Joey"/>
              </a:rPr>
              <a:t>chloe.boubals@sporsora.com</a:t>
            </a:r>
            <a:r>
              <a:rPr lang="fr-FR" sz="1050" dirty="0">
                <a:latin typeface="General Sans" pitchFamily="2" charset="77"/>
                <a:cs typeface="FS Joey"/>
              </a:rPr>
              <a:t> </a:t>
            </a:r>
          </a:p>
        </p:txBody>
      </p:sp>
      <p:sp>
        <p:nvSpPr>
          <p:cNvPr id="8" name="Rectangle 7"/>
          <p:cNvSpPr/>
          <p:nvPr/>
        </p:nvSpPr>
        <p:spPr>
          <a:xfrm>
            <a:off x="545466" y="9690356"/>
            <a:ext cx="2111645" cy="744199"/>
          </a:xfrm>
          <a:prstGeom prst="rect">
            <a:avLst/>
          </a:prstGeom>
          <a:noFill/>
          <a:ln>
            <a:solidFill>
              <a:srgbClr val="CD09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156206" y="4350171"/>
            <a:ext cx="5331590" cy="338554"/>
          </a:xfrm>
          <a:prstGeom prst="rect">
            <a:avLst/>
          </a:prstGeom>
          <a:noFill/>
        </p:spPr>
        <p:txBody>
          <a:bodyPr wrap="square" rtlCol="0">
            <a:spAutoFit/>
          </a:bodyPr>
          <a:lstStyle/>
          <a:p>
            <a:pPr algn="ctr"/>
            <a:r>
              <a:rPr lang="fr-FR" sz="800" dirty="0">
                <a:solidFill>
                  <a:srgbClr val="CD0921"/>
                </a:solidFill>
                <a:latin typeface="General Sans" pitchFamily="2" charset="77"/>
                <a:cs typeface="FS Joey"/>
              </a:rPr>
              <a:t>MERCI DE BIEN VOULOIR ENTOURER LE MONTANT CORRESPONDANT A VOTRE COTISATION</a:t>
            </a:r>
          </a:p>
          <a:p>
            <a:pPr algn="ctr"/>
            <a:r>
              <a:rPr lang="fr-FR" sz="800" dirty="0">
                <a:latin typeface="General Sans" pitchFamily="2" charset="77"/>
                <a:cs typeface="FS Joey"/>
              </a:rPr>
              <a:t>* Adhésion intuitu personae soumise à l’approbation du conseil d’administration de SPORSORA.</a:t>
            </a:r>
          </a:p>
        </p:txBody>
      </p:sp>
      <p:sp>
        <p:nvSpPr>
          <p:cNvPr id="2" name="Rectangle 1"/>
          <p:cNvSpPr/>
          <p:nvPr/>
        </p:nvSpPr>
        <p:spPr>
          <a:xfrm>
            <a:off x="467225" y="5063753"/>
            <a:ext cx="6405878" cy="2477601"/>
          </a:xfrm>
          <a:prstGeom prst="rect">
            <a:avLst/>
          </a:prstGeom>
        </p:spPr>
        <p:txBody>
          <a:bodyPr wrap="square">
            <a:spAutoFit/>
          </a:bodyPr>
          <a:lstStyle/>
          <a:p>
            <a:pPr>
              <a:spcAft>
                <a:spcPts val="600"/>
              </a:spcAft>
            </a:pPr>
            <a:r>
              <a:rPr lang="fr-FR" sz="1050" dirty="0">
                <a:latin typeface="General Sans" pitchFamily="2" charset="77"/>
                <a:cs typeface="FS Joey"/>
              </a:rPr>
              <a:t>Raison Sociale :</a:t>
            </a:r>
            <a:endParaRPr lang="en-GB" sz="1050" dirty="0">
              <a:latin typeface="General Sans" pitchFamily="2" charset="77"/>
              <a:cs typeface="FS Joey"/>
            </a:endParaRPr>
          </a:p>
          <a:p>
            <a:pPr>
              <a:spcAft>
                <a:spcPts val="600"/>
              </a:spcAft>
            </a:pPr>
            <a:r>
              <a:rPr lang="fr-FR" sz="1050" dirty="0">
                <a:latin typeface="General Sans" pitchFamily="2" charset="77"/>
                <a:cs typeface="FS Joey"/>
              </a:rPr>
              <a:t>Adresse :</a:t>
            </a:r>
            <a:endParaRPr lang="en-GB" sz="1050" dirty="0">
              <a:latin typeface="General Sans" pitchFamily="2" charset="77"/>
              <a:cs typeface="FS Joey"/>
            </a:endParaRPr>
          </a:p>
          <a:p>
            <a:pPr>
              <a:spcAft>
                <a:spcPts val="600"/>
              </a:spcAft>
            </a:pPr>
            <a:r>
              <a:rPr lang="fr-FR" sz="1050" dirty="0">
                <a:latin typeface="General Sans" pitchFamily="2" charset="77"/>
                <a:cs typeface="FS Joey"/>
              </a:rPr>
              <a:t>Code Postal / Ville :</a:t>
            </a:r>
          </a:p>
          <a:p>
            <a:pPr>
              <a:spcAft>
                <a:spcPts val="600"/>
              </a:spcAft>
            </a:pPr>
            <a:r>
              <a:rPr lang="fr-FR" sz="1050" dirty="0">
                <a:latin typeface="General Sans" pitchFamily="2" charset="77"/>
                <a:cs typeface="FS Joey"/>
              </a:rPr>
              <a:t>Coordonnées de facturation (si différentes) :</a:t>
            </a:r>
            <a:endParaRPr lang="en-GB" sz="1050" dirty="0">
              <a:latin typeface="General Sans" pitchFamily="2" charset="77"/>
              <a:cs typeface="FS Joey"/>
            </a:endParaRPr>
          </a:p>
          <a:p>
            <a:pPr>
              <a:spcAft>
                <a:spcPts val="600"/>
              </a:spcAft>
            </a:pPr>
            <a:endParaRPr lang="fr-FR" sz="1050" dirty="0">
              <a:latin typeface="General Sans" pitchFamily="2" charset="77"/>
              <a:cs typeface="FS Joey"/>
            </a:endParaRPr>
          </a:p>
          <a:p>
            <a:pPr>
              <a:spcAft>
                <a:spcPts val="600"/>
              </a:spcAft>
            </a:pPr>
            <a:r>
              <a:rPr lang="fr-FR" sz="1050" dirty="0">
                <a:latin typeface="General Sans" pitchFamily="2" charset="77"/>
                <a:cs typeface="FS Joey"/>
              </a:rPr>
              <a:t>N° de TVA intracommunautaire :</a:t>
            </a:r>
          </a:p>
          <a:p>
            <a:pPr>
              <a:spcAft>
                <a:spcPts val="600"/>
              </a:spcAft>
            </a:pPr>
            <a:r>
              <a:rPr lang="fr-FR" sz="1050" dirty="0">
                <a:latin typeface="General Sans" pitchFamily="2" charset="77"/>
                <a:cs typeface="FS Joey"/>
              </a:rPr>
              <a:t>Nom de la personne à contacter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cs typeface="FS Joey"/>
              </a:rPr>
              <a:t>Ligne directe : </a:t>
            </a:r>
            <a:endParaRPr lang="fr-FR" sz="1200" dirty="0">
              <a:latin typeface="General Sans" pitchFamily="2" charset="77"/>
              <a:cs typeface="FS Joey"/>
            </a:endParaRPr>
          </a:p>
        </p:txBody>
      </p:sp>
      <p:cxnSp>
        <p:nvCxnSpPr>
          <p:cNvPr id="11" name="Connecteur droit 10"/>
          <p:cNvCxnSpPr/>
          <p:nvPr/>
        </p:nvCxnSpPr>
        <p:spPr>
          <a:xfrm>
            <a:off x="1564177" y="5208900"/>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224278" y="5471694"/>
            <a:ext cx="58545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812587" y="5723884"/>
            <a:ext cx="526623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2657110" y="6438177"/>
            <a:ext cx="4421713"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2666967" y="6663282"/>
            <a:ext cx="4421713"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1234134" y="6911138"/>
            <a:ext cx="58545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1490731" y="7142528"/>
            <a:ext cx="5588093"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1490731" y="7368825"/>
            <a:ext cx="5588093"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a:off x="935625" y="9061520"/>
            <a:ext cx="111021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2611711" y="9048458"/>
            <a:ext cx="111021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3405061" y="5951463"/>
            <a:ext cx="367376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555322" y="6178909"/>
            <a:ext cx="6533358"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graphicFrame>
        <p:nvGraphicFramePr>
          <p:cNvPr id="19" name="Tableau 18"/>
          <p:cNvGraphicFramePr>
            <a:graphicFrameLocks noGrp="1"/>
          </p:cNvGraphicFramePr>
          <p:nvPr>
            <p:extLst>
              <p:ext uri="{D42A27DB-BD31-4B8C-83A1-F6EECF244321}">
                <p14:modId xmlns:p14="http://schemas.microsoft.com/office/powerpoint/2010/main" val="2811889488"/>
              </p:ext>
            </p:extLst>
          </p:nvPr>
        </p:nvGraphicFramePr>
        <p:xfrm>
          <a:off x="467225" y="149924"/>
          <a:ext cx="6604653" cy="4110694"/>
        </p:xfrm>
        <a:graphic>
          <a:graphicData uri="http://schemas.openxmlformats.org/drawingml/2006/table">
            <a:tbl>
              <a:tblPr firstRow="1" bandRow="1">
                <a:tableStyleId>{284E427A-3D55-4303-BF80-6455036E1DE7}</a:tableStyleId>
              </a:tblPr>
              <a:tblGrid>
                <a:gridCol w="3369331">
                  <a:extLst>
                    <a:ext uri="{9D8B030D-6E8A-4147-A177-3AD203B41FA5}">
                      <a16:colId xmlns:a16="http://schemas.microsoft.com/office/drawing/2014/main" val="20000"/>
                    </a:ext>
                  </a:extLst>
                </a:gridCol>
                <a:gridCol w="1617661">
                  <a:extLst>
                    <a:ext uri="{9D8B030D-6E8A-4147-A177-3AD203B41FA5}">
                      <a16:colId xmlns:a16="http://schemas.microsoft.com/office/drawing/2014/main" val="20001"/>
                    </a:ext>
                  </a:extLst>
                </a:gridCol>
                <a:gridCol w="1617661">
                  <a:extLst>
                    <a:ext uri="{9D8B030D-6E8A-4147-A177-3AD203B41FA5}">
                      <a16:colId xmlns:a16="http://schemas.microsoft.com/office/drawing/2014/main" val="20002"/>
                    </a:ext>
                  </a:extLst>
                </a:gridCol>
              </a:tblGrid>
              <a:tr h="277792">
                <a:tc>
                  <a:txBody>
                    <a:bodyPr/>
                    <a:lstStyle/>
                    <a:p>
                      <a:pPr algn="ctr"/>
                      <a:r>
                        <a:rPr lang="fr-FR" sz="1000" b="0" i="0" dirty="0">
                          <a:latin typeface="General Sans" pitchFamily="2" charset="77"/>
                          <a:cs typeface="FS Joey"/>
                        </a:rPr>
                        <a:t>Type de membre</a:t>
                      </a:r>
                    </a:p>
                  </a:txBody>
                  <a:tcPr>
                    <a:solidFill>
                      <a:srgbClr val="CD0921"/>
                    </a:solidFill>
                  </a:tcPr>
                </a:tc>
                <a:tc>
                  <a:txBody>
                    <a:bodyPr/>
                    <a:lstStyle/>
                    <a:p>
                      <a:pPr algn="ctr"/>
                      <a:r>
                        <a:rPr lang="fr-FR" sz="1000" b="0" i="0" dirty="0">
                          <a:latin typeface="General Sans" pitchFamily="2" charset="77"/>
                          <a:cs typeface="FS Joey"/>
                        </a:rPr>
                        <a:t>Cotisations</a:t>
                      </a:r>
                      <a:r>
                        <a:rPr lang="fr-FR" sz="1000" b="0" i="0" baseline="0" dirty="0">
                          <a:latin typeface="General Sans" pitchFamily="2" charset="77"/>
                          <a:cs typeface="FS Joey"/>
                        </a:rPr>
                        <a:t> TTC</a:t>
                      </a:r>
                      <a:endParaRPr lang="fr-FR" sz="1000" b="0" i="0" dirty="0">
                        <a:latin typeface="General Sans" pitchFamily="2" charset="77"/>
                        <a:cs typeface="FS Joey"/>
                      </a:endParaRPr>
                    </a:p>
                  </a:txBody>
                  <a:tcPr>
                    <a:solidFill>
                      <a:srgbClr val="CD0921"/>
                    </a:solidFill>
                  </a:tcPr>
                </a:tc>
                <a:tc>
                  <a:txBody>
                    <a:bodyPr/>
                    <a:lstStyle/>
                    <a:p>
                      <a:pPr algn="ctr"/>
                      <a:endParaRPr lang="fr-FR" sz="1000" b="0" i="0" dirty="0">
                        <a:latin typeface="General Sans" pitchFamily="2" charset="77"/>
                        <a:cs typeface="FS Joey"/>
                      </a:endParaRPr>
                    </a:p>
                  </a:txBody>
                  <a:tcPr>
                    <a:solidFill>
                      <a:srgbClr val="CD0921"/>
                    </a:solidFill>
                  </a:tcPr>
                </a:tc>
                <a:extLst>
                  <a:ext uri="{0D108BD9-81ED-4DB2-BD59-A6C34878D82A}">
                    <a16:rowId xmlns:a16="http://schemas.microsoft.com/office/drawing/2014/main" val="10000"/>
                  </a:ext>
                </a:extLst>
              </a:tr>
              <a:tr h="244768">
                <a:tc>
                  <a:txBody>
                    <a:bodyPr/>
                    <a:lstStyle/>
                    <a:p>
                      <a:r>
                        <a:rPr lang="fr-FR" sz="1000" b="1" i="0" dirty="0">
                          <a:latin typeface="General Sans" pitchFamily="2" charset="77"/>
                          <a:cs typeface="FS Joey"/>
                        </a:rPr>
                        <a:t>Entreprises</a:t>
                      </a:r>
                    </a:p>
                  </a:txBody>
                  <a:tcPr>
                    <a:solidFill>
                      <a:schemeClr val="bg1">
                        <a:lumMod val="85000"/>
                      </a:schemeClr>
                    </a:solidFill>
                  </a:tcPr>
                </a:tc>
                <a:tc>
                  <a:txBody>
                    <a:bodyPr/>
                    <a:lstStyle/>
                    <a:p>
                      <a:endParaRPr lang="fr-FR" sz="1000" b="0" i="0" dirty="0">
                        <a:latin typeface="General Sans" pitchFamily="2" charset="77"/>
                        <a:cs typeface="FS Joey"/>
                      </a:endParaRPr>
                    </a:p>
                  </a:txBody>
                  <a:tcPr>
                    <a:solidFill>
                      <a:schemeClr val="bg1">
                        <a:lumMod val="85000"/>
                      </a:schemeClr>
                    </a:solidFill>
                  </a:tcPr>
                </a:tc>
                <a:tc>
                  <a:txBody>
                    <a:bodyPr/>
                    <a:lstStyle/>
                    <a:p>
                      <a:endParaRPr lang="fr-FR" sz="1000" b="0" i="0" dirty="0">
                        <a:latin typeface="General Sans" pitchFamily="2" charset="77"/>
                        <a:cs typeface="FS Joey"/>
                      </a:endParaRPr>
                    </a:p>
                  </a:txBody>
                  <a:tcPr>
                    <a:solidFill>
                      <a:schemeClr val="bg1">
                        <a:lumMod val="85000"/>
                      </a:schemeClr>
                    </a:solidFill>
                  </a:tcPr>
                </a:tc>
                <a:extLst>
                  <a:ext uri="{0D108BD9-81ED-4DB2-BD59-A6C34878D82A}">
                    <a16:rowId xmlns:a16="http://schemas.microsoft.com/office/drawing/2014/main" val="10001"/>
                  </a:ext>
                </a:extLst>
              </a:tr>
              <a:tr h="2447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TPE (1 à 4 salariés)</a:t>
                      </a:r>
                    </a:p>
                  </a:txBody>
                  <a:tcP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2 880 €   (2400€ HT)</a:t>
                      </a:r>
                    </a:p>
                  </a:txBody>
                  <a:tcP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1 440 €   (1200€ HT)</a:t>
                      </a:r>
                    </a:p>
                  </a:txBody>
                  <a:tcPr>
                    <a:solidFill>
                      <a:schemeClr val="bg1">
                        <a:lumMod val="95000"/>
                      </a:schemeClr>
                    </a:solidFill>
                  </a:tcPr>
                </a:tc>
                <a:extLst>
                  <a:ext uri="{0D108BD9-81ED-4DB2-BD59-A6C34878D82A}">
                    <a16:rowId xmlns:a16="http://schemas.microsoft.com/office/drawing/2014/main" val="3233996028"/>
                  </a:ext>
                </a:extLst>
              </a:tr>
              <a:tr h="244768">
                <a:tc>
                  <a:txBody>
                    <a:bodyPr/>
                    <a:lstStyle/>
                    <a:p>
                      <a:r>
                        <a:rPr lang="fr-FR" sz="1000" b="0" i="0" dirty="0">
                          <a:latin typeface="General Sans" pitchFamily="2" charset="77"/>
                          <a:cs typeface="FS Joey"/>
                        </a:rPr>
                        <a:t>TPE (5 à 9 salariés)</a:t>
                      </a:r>
                    </a:p>
                  </a:txBody>
                  <a:tcPr>
                    <a:solidFill>
                      <a:schemeClr val="bg1">
                        <a:lumMod val="95000"/>
                      </a:schemeClr>
                    </a:solidFill>
                  </a:tcPr>
                </a:tc>
                <a:tc>
                  <a:txBody>
                    <a:bodyPr/>
                    <a:lstStyle/>
                    <a:p>
                      <a:pPr algn="ctr"/>
                      <a:r>
                        <a:rPr lang="fr-FR" sz="1000" b="0" i="0" strike="sngStrike" dirty="0">
                          <a:latin typeface="General Sans" pitchFamily="2" charset="77"/>
                          <a:cs typeface="FS Joey"/>
                        </a:rPr>
                        <a:t>3 600€   (3000€ HT)</a:t>
                      </a: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1 800€   (1500€ HT)</a:t>
                      </a:r>
                    </a:p>
                  </a:txBody>
                  <a:tcPr>
                    <a:solidFill>
                      <a:schemeClr val="bg1">
                        <a:lumMod val="95000"/>
                      </a:schemeClr>
                    </a:solidFill>
                  </a:tcPr>
                </a:tc>
                <a:extLst>
                  <a:ext uri="{0D108BD9-81ED-4DB2-BD59-A6C34878D82A}">
                    <a16:rowId xmlns:a16="http://schemas.microsoft.com/office/drawing/2014/main" val="10002"/>
                  </a:ext>
                </a:extLst>
              </a:tr>
              <a:tr h="244768">
                <a:tc>
                  <a:txBody>
                    <a:bodyPr/>
                    <a:lstStyle/>
                    <a:p>
                      <a:r>
                        <a:rPr lang="fr-FR" sz="1000" b="0" i="0" dirty="0">
                          <a:latin typeface="General Sans" pitchFamily="2" charset="77"/>
                          <a:cs typeface="FS Joey"/>
                        </a:rPr>
                        <a:t>PME (entre 10 et 49 salariés)</a:t>
                      </a: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u="none" strike="sngStrike" dirty="0">
                          <a:latin typeface="General Sans" pitchFamily="2" charset="77"/>
                          <a:cs typeface="FS Joey"/>
                        </a:rPr>
                        <a:t>4 320€   (3600€ HT)</a:t>
                      </a:r>
                    </a:p>
                  </a:txBody>
                  <a:tcP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General Sans" pitchFamily="2" charset="77"/>
                          <a:ea typeface="+mn-ea"/>
                          <a:cs typeface="FS Joey"/>
                        </a:rPr>
                        <a:t>2 160 €  (1800 HT)</a:t>
                      </a:r>
                    </a:p>
                  </a:txBody>
                  <a:tcPr>
                    <a:solidFill>
                      <a:schemeClr val="bg1">
                        <a:lumMod val="95000"/>
                      </a:schemeClr>
                    </a:solidFill>
                  </a:tcPr>
                </a:tc>
                <a:extLst>
                  <a:ext uri="{0D108BD9-81ED-4DB2-BD59-A6C34878D82A}">
                    <a16:rowId xmlns:a16="http://schemas.microsoft.com/office/drawing/2014/main" val="10003"/>
                  </a:ext>
                </a:extLst>
              </a:tr>
              <a:tr h="244768">
                <a:tc>
                  <a:txBody>
                    <a:bodyPr/>
                    <a:lstStyle/>
                    <a:p>
                      <a:r>
                        <a:rPr lang="fr-FR" sz="1000" b="0" i="0" dirty="0">
                          <a:latin typeface="General Sans" pitchFamily="2" charset="77"/>
                          <a:cs typeface="FS Joey"/>
                        </a:rPr>
                        <a:t>ETI (entre 50 et 249 salariés)</a:t>
                      </a: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5 040€   (4200€ HT)</a:t>
                      </a: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2 520€   (2100€ HT)</a:t>
                      </a:r>
                    </a:p>
                  </a:txBody>
                  <a:tcPr>
                    <a:solidFill>
                      <a:schemeClr val="bg1">
                        <a:lumMod val="95000"/>
                      </a:schemeClr>
                    </a:solidFill>
                  </a:tcPr>
                </a:tc>
                <a:extLst>
                  <a:ext uri="{0D108BD9-81ED-4DB2-BD59-A6C34878D82A}">
                    <a16:rowId xmlns:a16="http://schemas.microsoft.com/office/drawing/2014/main" val="10004"/>
                  </a:ext>
                </a:extLst>
              </a:tr>
              <a:tr h="244768">
                <a:tc>
                  <a:txBody>
                    <a:bodyPr/>
                    <a:lstStyle/>
                    <a:p>
                      <a:r>
                        <a:rPr lang="fr-FR" sz="1000" b="0" i="0" dirty="0">
                          <a:latin typeface="General Sans" pitchFamily="2" charset="77"/>
                          <a:cs typeface="FS Joey"/>
                        </a:rPr>
                        <a:t>Grandes</a:t>
                      </a:r>
                      <a:r>
                        <a:rPr lang="fr-FR" sz="1000" b="0" i="0" baseline="0" dirty="0">
                          <a:latin typeface="General Sans" pitchFamily="2" charset="77"/>
                          <a:cs typeface="FS Joey"/>
                        </a:rPr>
                        <a:t> entreprises (+ de 250 salariés)</a:t>
                      </a:r>
                      <a:endParaRPr lang="fr-FR" sz="1000" b="0" i="0" dirty="0">
                        <a:latin typeface="General Sans" pitchFamily="2" charset="77"/>
                        <a:cs typeface="FS Joey"/>
                      </a:endParaRP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5 760€   (4800€ HT)</a:t>
                      </a:r>
                    </a:p>
                  </a:txBody>
                  <a:tcP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2 880€   (2400 HT)</a:t>
                      </a:r>
                    </a:p>
                  </a:txBody>
                  <a:tcPr>
                    <a:solidFill>
                      <a:schemeClr val="bg1">
                        <a:lumMod val="95000"/>
                      </a:schemeClr>
                    </a:solidFill>
                  </a:tcPr>
                </a:tc>
                <a:extLst>
                  <a:ext uri="{0D108BD9-81ED-4DB2-BD59-A6C34878D82A}">
                    <a16:rowId xmlns:a16="http://schemas.microsoft.com/office/drawing/2014/main" val="10005"/>
                  </a:ext>
                </a:extLst>
              </a:tr>
              <a:tr h="244768">
                <a:tc>
                  <a:txBody>
                    <a:bodyPr/>
                    <a:lstStyle/>
                    <a:p>
                      <a:pPr algn="l"/>
                      <a:r>
                        <a:rPr lang="fr-FR" sz="1000" b="1" i="0" dirty="0">
                          <a:latin typeface="General Sans" pitchFamily="2" charset="77"/>
                          <a:cs typeface="FS Joey"/>
                        </a:rPr>
                        <a:t>Institutions sportives/Associations</a:t>
                      </a:r>
                    </a:p>
                  </a:txBody>
                  <a:tcPr>
                    <a:solidFill>
                      <a:schemeClr val="bg1">
                        <a:lumMod val="85000"/>
                      </a:schemeClr>
                    </a:solidFill>
                  </a:tcPr>
                </a:tc>
                <a:tc>
                  <a:txBody>
                    <a:bodyPr/>
                    <a:lstStyle/>
                    <a:p>
                      <a:pPr algn="r"/>
                      <a:endParaRPr lang="fr-FR" sz="1000" b="0" i="0" dirty="0">
                        <a:latin typeface="General Sans" pitchFamily="2" charset="77"/>
                        <a:cs typeface="FS Joey"/>
                      </a:endParaRPr>
                    </a:p>
                  </a:txBody>
                  <a:tcPr>
                    <a:solidFill>
                      <a:schemeClr val="bg1">
                        <a:lumMod val="85000"/>
                      </a:schemeClr>
                    </a:solidFill>
                  </a:tcPr>
                </a:tc>
                <a:tc>
                  <a:txBody>
                    <a:bodyPr/>
                    <a:lstStyle/>
                    <a:p>
                      <a:pPr algn="r"/>
                      <a:endParaRPr lang="fr-FR" sz="1000" b="0" i="0" dirty="0">
                        <a:latin typeface="General Sans" pitchFamily="2" charset="77"/>
                        <a:cs typeface="FS Joey"/>
                      </a:endParaRPr>
                    </a:p>
                  </a:txBody>
                  <a:tcPr>
                    <a:solidFill>
                      <a:schemeClr val="bg1">
                        <a:lumMod val="85000"/>
                      </a:schemeClr>
                    </a:solidFill>
                  </a:tcPr>
                </a:tc>
                <a:extLst>
                  <a:ext uri="{0D108BD9-81ED-4DB2-BD59-A6C34878D82A}">
                    <a16:rowId xmlns:a16="http://schemas.microsoft.com/office/drawing/2014/main" val="10006"/>
                  </a:ext>
                </a:extLst>
              </a:tr>
              <a:tr h="244768">
                <a:tc>
                  <a:txBody>
                    <a:bodyPr/>
                    <a:lstStyle/>
                    <a:p>
                      <a:r>
                        <a:rPr lang="fr-FR" sz="1000" b="0" i="0" dirty="0">
                          <a:latin typeface="General Sans" pitchFamily="2" charset="77"/>
                          <a:cs typeface="FS Joey"/>
                        </a:rPr>
                        <a:t>Budget</a:t>
                      </a:r>
                      <a:r>
                        <a:rPr lang="fr-FR" sz="1000" b="0" i="0" baseline="0" dirty="0">
                          <a:latin typeface="General Sans" pitchFamily="2" charset="77"/>
                          <a:cs typeface="FS Joey"/>
                        </a:rPr>
                        <a:t> inférieur ou égal à 10 M€</a:t>
                      </a:r>
                      <a:endParaRPr lang="fr-FR" sz="1000" b="0" i="0" dirty="0">
                        <a:latin typeface="General Sans" pitchFamily="2" charset="77"/>
                        <a:cs typeface="FS Joey"/>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2 400€   (2000€ HT)</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1 200 €   (1000€ HT)</a:t>
                      </a:r>
                    </a:p>
                  </a:txBody>
                  <a:tcPr>
                    <a:solidFill>
                      <a:srgbClr val="F2F2F2"/>
                    </a:solidFill>
                  </a:tcPr>
                </a:tc>
                <a:extLst>
                  <a:ext uri="{0D108BD9-81ED-4DB2-BD59-A6C34878D82A}">
                    <a16:rowId xmlns:a16="http://schemas.microsoft.com/office/drawing/2014/main" val="10007"/>
                  </a:ext>
                </a:extLst>
              </a:tr>
              <a:tr h="244768">
                <a:tc>
                  <a:txBody>
                    <a:bodyPr/>
                    <a:lstStyle/>
                    <a:p>
                      <a:r>
                        <a:rPr lang="fr-FR" sz="1000" b="0" i="0" dirty="0">
                          <a:latin typeface="General Sans" pitchFamily="2" charset="77"/>
                          <a:cs typeface="FS Joey"/>
                        </a:rPr>
                        <a:t>Budget</a:t>
                      </a:r>
                      <a:r>
                        <a:rPr lang="fr-FR" sz="1000" b="0" i="0" baseline="0" dirty="0">
                          <a:latin typeface="General Sans" pitchFamily="2" charset="77"/>
                          <a:cs typeface="FS Joey"/>
                        </a:rPr>
                        <a:t> entre 10 et 20 M€</a:t>
                      </a:r>
                      <a:endParaRPr lang="fr-FR" sz="1000" b="0" i="0" dirty="0">
                        <a:latin typeface="General Sans" pitchFamily="2" charset="77"/>
                        <a:cs typeface="FS Joey"/>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3 000 €   (2500€ HT)</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1 500€   (1250€ HT)</a:t>
                      </a:r>
                    </a:p>
                  </a:txBody>
                  <a:tcPr>
                    <a:solidFill>
                      <a:srgbClr val="F2F2F2"/>
                    </a:solidFill>
                  </a:tcPr>
                </a:tc>
                <a:extLst>
                  <a:ext uri="{0D108BD9-81ED-4DB2-BD59-A6C34878D82A}">
                    <a16:rowId xmlns:a16="http://schemas.microsoft.com/office/drawing/2014/main" val="10008"/>
                  </a:ext>
                </a:extLst>
              </a:tr>
              <a:tr h="2447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Budget</a:t>
                      </a:r>
                      <a:r>
                        <a:rPr lang="fr-FR" sz="1000" b="0" i="0" baseline="0" dirty="0">
                          <a:latin typeface="General Sans" pitchFamily="2" charset="77"/>
                          <a:cs typeface="FS Joey"/>
                        </a:rPr>
                        <a:t> entre 20 et 30 M€</a:t>
                      </a:r>
                      <a:endParaRPr lang="fr-FR" sz="1000" b="0" i="0" dirty="0">
                        <a:latin typeface="General Sans" pitchFamily="2" charset="77"/>
                        <a:cs typeface="FS Joey"/>
                      </a:endParaRPr>
                    </a:p>
                  </a:txBody>
                  <a:tcP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3 600€   (3000€ HT)</a:t>
                      </a:r>
                    </a:p>
                  </a:txBody>
                  <a:tcP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1 800€   (1500€ HT)</a:t>
                      </a:r>
                    </a:p>
                  </a:txBody>
                  <a:tcPr>
                    <a:solidFill>
                      <a:srgbClr val="F2F2F2"/>
                    </a:solidFill>
                  </a:tcPr>
                </a:tc>
                <a:extLst>
                  <a:ext uri="{0D108BD9-81ED-4DB2-BD59-A6C34878D82A}">
                    <a16:rowId xmlns:a16="http://schemas.microsoft.com/office/drawing/2014/main" val="4007216883"/>
                  </a:ext>
                </a:extLst>
              </a:tr>
              <a:tr h="244768">
                <a:tc>
                  <a:txBody>
                    <a:bodyPr/>
                    <a:lstStyle/>
                    <a:p>
                      <a:r>
                        <a:rPr lang="fr-FR" sz="1000" b="0" i="0" dirty="0">
                          <a:latin typeface="General Sans" pitchFamily="2" charset="77"/>
                          <a:cs typeface="FS Joey"/>
                        </a:rPr>
                        <a:t>Budget</a:t>
                      </a:r>
                      <a:r>
                        <a:rPr lang="fr-FR" sz="1000" b="0" i="0" baseline="0" dirty="0">
                          <a:latin typeface="General Sans" pitchFamily="2" charset="77"/>
                          <a:cs typeface="FS Joey"/>
                        </a:rPr>
                        <a:t> entre 30 et 50 M€</a:t>
                      </a:r>
                      <a:endParaRPr lang="fr-FR" sz="1000" b="0" i="0" dirty="0">
                        <a:latin typeface="General Sans" pitchFamily="2" charset="77"/>
                        <a:cs typeface="FS Joey"/>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4 200€   (3500€ HT)</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2 100€   (1750€ HT)</a:t>
                      </a:r>
                    </a:p>
                  </a:txBody>
                  <a:tcPr>
                    <a:solidFill>
                      <a:srgbClr val="F2F2F2"/>
                    </a:solidFill>
                  </a:tcPr>
                </a:tc>
                <a:extLst>
                  <a:ext uri="{0D108BD9-81ED-4DB2-BD59-A6C34878D82A}">
                    <a16:rowId xmlns:a16="http://schemas.microsoft.com/office/drawing/2014/main" val="10009"/>
                  </a:ext>
                </a:extLst>
              </a:tr>
              <a:tr h="244768">
                <a:tc>
                  <a:txBody>
                    <a:bodyPr/>
                    <a:lstStyle/>
                    <a:p>
                      <a:r>
                        <a:rPr lang="fr-FR" sz="1000" b="0" i="0" dirty="0">
                          <a:latin typeface="General Sans" pitchFamily="2" charset="77"/>
                          <a:cs typeface="FS Joey"/>
                        </a:rPr>
                        <a:t>Budget</a:t>
                      </a:r>
                      <a:r>
                        <a:rPr lang="fr-FR" sz="1000" b="0" i="0" baseline="0" dirty="0">
                          <a:latin typeface="General Sans" pitchFamily="2" charset="77"/>
                          <a:cs typeface="FS Joey"/>
                        </a:rPr>
                        <a:t> supérieur à 50 M€</a:t>
                      </a:r>
                      <a:endParaRPr lang="fr-FR" sz="1000" b="0" i="0" dirty="0">
                        <a:latin typeface="General Sans" pitchFamily="2" charset="77"/>
                        <a:cs typeface="FS Joey"/>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4 800€   (4000€ HT)</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2 400€   (2000€ HT)</a:t>
                      </a:r>
                    </a:p>
                  </a:txBody>
                  <a:tcPr>
                    <a:solidFill>
                      <a:srgbClr val="F2F2F2"/>
                    </a:solidFill>
                  </a:tcPr>
                </a:tc>
                <a:extLst>
                  <a:ext uri="{0D108BD9-81ED-4DB2-BD59-A6C34878D82A}">
                    <a16:rowId xmlns:a16="http://schemas.microsoft.com/office/drawing/2014/main" val="10010"/>
                  </a:ext>
                </a:extLst>
              </a:tr>
              <a:tr h="2546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1" i="0" dirty="0">
                          <a:latin typeface="General Sans" pitchFamily="2" charset="77"/>
                          <a:cs typeface="FS Joey"/>
                        </a:rPr>
                        <a:t>Formations et collectivités</a:t>
                      </a: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strike="sngStrike" dirty="0">
                          <a:latin typeface="General Sans" pitchFamily="2" charset="77"/>
                          <a:cs typeface="FS Joey"/>
                        </a:rPr>
                        <a:t>3 000€   (2500€ HT)</a:t>
                      </a: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1 500€   (1250€ HT)</a:t>
                      </a:r>
                    </a:p>
                  </a:txBody>
                  <a:tcPr>
                    <a:solidFill>
                      <a:schemeClr val="bg1">
                        <a:lumMod val="85000"/>
                      </a:schemeClr>
                    </a:solidFill>
                  </a:tcPr>
                </a:tc>
                <a:extLst>
                  <a:ext uri="{0D108BD9-81ED-4DB2-BD59-A6C34878D82A}">
                    <a16:rowId xmlns:a16="http://schemas.microsoft.com/office/drawing/2014/main" val="10011"/>
                  </a:ext>
                </a:extLst>
              </a:tr>
              <a:tr h="2546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1" i="0" dirty="0">
                          <a:latin typeface="General Sans" pitchFamily="2" charset="77"/>
                          <a:cs typeface="FS Joey"/>
                        </a:rPr>
                        <a:t>Startups</a:t>
                      </a:r>
                      <a:r>
                        <a:rPr lang="fr-FR" sz="1000" b="0" i="0" dirty="0">
                          <a:latin typeface="General Sans" pitchFamily="2" charset="77"/>
                          <a:cs typeface="FS Joey"/>
                        </a:rPr>
                        <a:t> (tarif réservé</a:t>
                      </a:r>
                      <a:r>
                        <a:rPr lang="fr-FR" sz="1000" b="0" i="0" baseline="0" dirty="0">
                          <a:latin typeface="General Sans" pitchFamily="2" charset="77"/>
                          <a:cs typeface="FS Joey"/>
                        </a:rPr>
                        <a:t> aux startups incubées et pouvant le justifier)</a:t>
                      </a:r>
                      <a:endParaRPr lang="fr-FR" sz="1000" b="0" i="0" dirty="0">
                        <a:latin typeface="General Sans" pitchFamily="2" charset="77"/>
                        <a:cs typeface="FS Joey"/>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600 €   (500€ HT)</a:t>
                      </a: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600 €   (500€ HT)</a:t>
                      </a:r>
                    </a:p>
                  </a:txBody>
                  <a:tcPr>
                    <a:solidFill>
                      <a:schemeClr val="bg1">
                        <a:lumMod val="85000"/>
                      </a:schemeClr>
                    </a:solidFill>
                  </a:tcPr>
                </a:tc>
                <a:extLst>
                  <a:ext uri="{0D108BD9-81ED-4DB2-BD59-A6C34878D82A}">
                    <a16:rowId xmlns:a16="http://schemas.microsoft.com/office/drawing/2014/main" val="10012"/>
                  </a:ext>
                </a:extLst>
              </a:tr>
              <a:tr h="244768">
                <a:tc>
                  <a:txBody>
                    <a:bodyPr/>
                    <a:lstStyle/>
                    <a:p>
                      <a:r>
                        <a:rPr lang="fr-FR" sz="1000" b="1" i="0" dirty="0">
                          <a:latin typeface="General Sans" pitchFamily="2" charset="77"/>
                          <a:cs typeface="FS Joey"/>
                        </a:rPr>
                        <a:t>Personnalités</a:t>
                      </a:r>
                      <a:r>
                        <a:rPr lang="fr-FR" sz="1000" b="1" i="0" baseline="0" dirty="0">
                          <a:latin typeface="General Sans" pitchFamily="2" charset="77"/>
                          <a:cs typeface="FS Joey"/>
                        </a:rPr>
                        <a:t> qualifiées*</a:t>
                      </a:r>
                      <a:endParaRPr lang="fr-FR" sz="1000" b="1" i="0" dirty="0">
                        <a:latin typeface="General Sans" pitchFamily="2" charset="77"/>
                        <a:cs typeface="FS Joey"/>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900 €   (750€ HT)</a:t>
                      </a: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0" i="0" dirty="0">
                          <a:latin typeface="General Sans" pitchFamily="2" charset="77"/>
                          <a:cs typeface="FS Joey"/>
                        </a:rPr>
                        <a:t>900 €   (750€ HT)</a:t>
                      </a:r>
                    </a:p>
                  </a:txBody>
                  <a:tcPr>
                    <a:solidFill>
                      <a:schemeClr val="bg1">
                        <a:lumMod val="8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05536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74171" y="694387"/>
            <a:ext cx="6604653" cy="8556188"/>
          </a:xfrm>
          <a:prstGeom prst="rect">
            <a:avLst/>
          </a:prstGeom>
          <a:noFill/>
        </p:spPr>
        <p:txBody>
          <a:bodyPr wrap="square" rtlCol="0">
            <a:spAutoFit/>
          </a:bodyPr>
          <a:lstStyle/>
          <a:p>
            <a:pPr algn="ctr"/>
            <a:r>
              <a:rPr lang="fr-FR" sz="1000" b="1" dirty="0">
                <a:effectLst/>
                <a:latin typeface="General Sans" pitchFamily="2" charset="77"/>
              </a:rPr>
              <a:t>Mentions légales</a:t>
            </a:r>
          </a:p>
          <a:p>
            <a:pPr algn="ctr"/>
            <a:endParaRPr lang="fr-FR" sz="1000" b="1" dirty="0">
              <a:effectLst/>
              <a:latin typeface="General Sans" pitchFamily="2" charset="77"/>
            </a:endParaRPr>
          </a:p>
          <a:p>
            <a:r>
              <a:rPr lang="fr-FR" sz="1000" dirty="0">
                <a:effectLst/>
                <a:latin typeface="General Sans" pitchFamily="2" charset="77"/>
              </a:rPr>
              <a:t>La fourniture de vos données personnelles est nécessaire dans le cadre de votre adhésion à SPORSORA afin de vous permettre de bénéficier des services qui y sont associés.</a:t>
            </a:r>
          </a:p>
          <a:p>
            <a:endParaRPr lang="fr-FR" sz="1000" dirty="0">
              <a:effectLst/>
              <a:latin typeface="General Sans" pitchFamily="2" charset="77"/>
            </a:endParaRPr>
          </a:p>
          <a:p>
            <a:r>
              <a:rPr lang="fr-FR" sz="1000" dirty="0">
                <a:effectLst/>
                <a:latin typeface="General Sans" pitchFamily="2" charset="77"/>
              </a:rPr>
              <a:t>Vos données personnelles sont ainsi collectées principalement dans le cadre de :</a:t>
            </a:r>
          </a:p>
          <a:p>
            <a:r>
              <a:rPr lang="fr-FR" sz="1000" dirty="0">
                <a:effectLst/>
                <a:latin typeface="General Sans" pitchFamily="2" charset="77"/>
              </a:rPr>
              <a:t>• L’ouverture d’un compte membre sur notre site internet ;</a:t>
            </a:r>
          </a:p>
          <a:p>
            <a:r>
              <a:rPr lang="fr-FR" sz="1000" dirty="0">
                <a:effectLst/>
                <a:latin typeface="General Sans" pitchFamily="2" charset="77"/>
              </a:rPr>
              <a:t>• L’inscription à notre newsletter ;</a:t>
            </a:r>
          </a:p>
          <a:p>
            <a:r>
              <a:rPr lang="fr-FR" sz="1000" dirty="0">
                <a:effectLst/>
                <a:latin typeface="General Sans" pitchFamily="2" charset="77"/>
              </a:rPr>
              <a:t>• L’envoi d’invitations à nos événements ;</a:t>
            </a:r>
          </a:p>
          <a:p>
            <a:r>
              <a:rPr lang="fr-FR" sz="1000" dirty="0">
                <a:effectLst/>
                <a:latin typeface="General Sans" pitchFamily="2" charset="77"/>
              </a:rPr>
              <a:t>• L’envoi de notre revue de presse hebdomadaire ;</a:t>
            </a:r>
          </a:p>
          <a:p>
            <a:r>
              <a:rPr lang="fr-FR" sz="1000" dirty="0">
                <a:effectLst/>
                <a:latin typeface="General Sans" pitchFamily="2" charset="77"/>
              </a:rPr>
              <a:t>• L’inscription dans l’annuaire des membres sur notre site internet consultable par l’ensemble des membres.</a:t>
            </a:r>
          </a:p>
          <a:p>
            <a:endParaRPr lang="fr-FR" sz="1000" dirty="0">
              <a:effectLst/>
              <a:latin typeface="General Sans" pitchFamily="2" charset="77"/>
            </a:endParaRPr>
          </a:p>
          <a:p>
            <a:r>
              <a:rPr lang="fr-FR" sz="1000" dirty="0">
                <a:effectLst/>
                <a:latin typeface="General Sans" pitchFamily="2" charset="77"/>
              </a:rPr>
              <a:t>Afin de répondre aux finalités précitées, SPORSORA collecte les données suivantes : nom, prénom, adresse mail, numéro de téléphone, fonction, société, adresse de la société.</a:t>
            </a:r>
          </a:p>
          <a:p>
            <a:endParaRPr lang="fr-FR" sz="1000" dirty="0">
              <a:effectLst/>
              <a:latin typeface="General Sans" pitchFamily="2" charset="77"/>
            </a:endParaRPr>
          </a:p>
          <a:p>
            <a:r>
              <a:rPr lang="fr-FR" sz="1000" dirty="0">
                <a:effectLst/>
                <a:latin typeface="General Sans" pitchFamily="2" charset="77"/>
              </a:rPr>
              <a:t>Les destinataires de ces données personnelles sont uniquement le personnel de SPORSORA, dont notamment les personnes en charge des services informatique, administratif et relation membre.</a:t>
            </a:r>
          </a:p>
          <a:p>
            <a:endParaRPr lang="fr-FR" sz="1000" dirty="0">
              <a:effectLst/>
              <a:latin typeface="General Sans" pitchFamily="2" charset="77"/>
            </a:endParaRPr>
          </a:p>
          <a:p>
            <a:r>
              <a:rPr lang="fr-FR" sz="1000" dirty="0">
                <a:effectLst/>
                <a:latin typeface="General Sans" pitchFamily="2" charset="77"/>
              </a:rPr>
              <a:t>Conformément à la réglementation en matière de données personnelles, vous bénéficiez d’un droit d’accès à vos données personnelles, d’un droit de rectification ou d’effacement de vos données personnelles, du droit à la limitation du traitement vous concernant, du droit de s’opposer à ce traitement.</a:t>
            </a:r>
          </a:p>
          <a:p>
            <a:r>
              <a:rPr lang="fr-FR" sz="1000" dirty="0">
                <a:effectLst/>
                <a:latin typeface="General Sans" pitchFamily="2" charset="77"/>
              </a:rPr>
              <a:t>Vous bénéficiez également d’un droit à la portabilité de vos données personnelles qui vous offre la possibilité de récupérer une partie de vos données personnelles dans un format ouvert et lisible par machine.</a:t>
            </a:r>
          </a:p>
          <a:p>
            <a:endParaRPr lang="fr-FR" sz="1000" dirty="0">
              <a:effectLst/>
              <a:latin typeface="General Sans" pitchFamily="2" charset="77"/>
            </a:endParaRPr>
          </a:p>
          <a:p>
            <a:r>
              <a:rPr lang="fr-FR" sz="1000" dirty="0">
                <a:effectLst/>
                <a:latin typeface="General Sans" pitchFamily="2" charset="77"/>
              </a:rPr>
              <a:t>Ces droits peuvent être exercés en adressant un email à </a:t>
            </a:r>
            <a:r>
              <a:rPr lang="fr-FR" sz="1000" dirty="0" err="1">
                <a:effectLst/>
                <a:latin typeface="General Sans" pitchFamily="2" charset="77"/>
              </a:rPr>
              <a:t>sporsora@sporsora.com</a:t>
            </a:r>
            <a:r>
              <a:rPr lang="fr-FR" sz="1000" dirty="0">
                <a:effectLst/>
                <a:latin typeface="General Sans" pitchFamily="2" charset="77"/>
              </a:rPr>
              <a:t> ou par courrier à l’adresse suivante : SPORSORA,6 rue </a:t>
            </a:r>
            <a:r>
              <a:rPr lang="fr-FR" sz="1000" dirty="0">
                <a:latin typeface="General Sans" pitchFamily="2" charset="77"/>
              </a:rPr>
              <a:t>C</a:t>
            </a:r>
            <a:r>
              <a:rPr lang="fr-FR" sz="1000" dirty="0">
                <a:effectLst/>
                <a:latin typeface="General Sans" pitchFamily="2" charset="77"/>
              </a:rPr>
              <a:t>laude </a:t>
            </a:r>
            <a:r>
              <a:rPr lang="fr-FR" sz="1000" dirty="0" err="1">
                <a:latin typeface="General Sans" pitchFamily="2" charset="77"/>
              </a:rPr>
              <a:t>F</a:t>
            </a:r>
            <a:r>
              <a:rPr lang="fr-FR" sz="1000" dirty="0" err="1">
                <a:effectLst/>
                <a:latin typeface="General Sans" pitchFamily="2" charset="77"/>
              </a:rPr>
              <a:t>arrere</a:t>
            </a:r>
            <a:r>
              <a:rPr lang="fr-FR" sz="1000" dirty="0">
                <a:effectLst/>
                <a:latin typeface="General Sans" pitchFamily="2" charset="77"/>
              </a:rPr>
              <a:t>, 75016 Paris.</a:t>
            </a:r>
          </a:p>
          <a:p>
            <a:endParaRPr lang="fr-FR" sz="1000" dirty="0">
              <a:effectLst/>
              <a:latin typeface="General Sans" pitchFamily="2" charset="77"/>
            </a:endParaRPr>
          </a:p>
          <a:p>
            <a:r>
              <a:rPr lang="fr-FR" sz="1000" dirty="0">
                <a:effectLst/>
                <a:latin typeface="General Sans" pitchFamily="2" charset="77"/>
              </a:rPr>
              <a:t>Vos données personnelles sont conservées uniquement le temps nécessaire à l’accomplissement de l’objectif poursuivi lors de leur collecte. Par exemple, s’agissant de la newsletter, vos données personnelles seront conservées tant que vous ne vous désinscrivez pas.</a:t>
            </a:r>
          </a:p>
          <a:p>
            <a:endParaRPr lang="fr-FR" sz="1000" dirty="0">
              <a:effectLst/>
              <a:latin typeface="General Sans" pitchFamily="2" charset="77"/>
            </a:endParaRPr>
          </a:p>
          <a:p>
            <a:r>
              <a:rPr lang="fr-FR" sz="1000" dirty="0">
                <a:effectLst/>
                <a:latin typeface="General Sans" pitchFamily="2" charset="77"/>
              </a:rPr>
              <a:t>Dans l’hypothèse où vous estimeriez que vos droits ne sont pas respectés, vous pouvez formuler une réclamation auprès de SPORSORA aux coordonnées précitées ou auprès de la CNIL via les coordonnées suivantes : CNIL, 3 place de Fontenoy – TSA 80715, 75334 Paris Cedex 7 ; tél : 01 53 73 22 22 ; fax : 01 53 73 22 00 ou encore à l’adresse suivantes https://</a:t>
            </a:r>
            <a:r>
              <a:rPr lang="fr-FR" sz="1000" dirty="0" err="1">
                <a:effectLst/>
                <a:latin typeface="General Sans" pitchFamily="2" charset="77"/>
              </a:rPr>
              <a:t>www.cnil.fr</a:t>
            </a:r>
            <a:r>
              <a:rPr lang="fr-FR" sz="1000" dirty="0">
                <a:effectLst/>
                <a:latin typeface="General Sans" pitchFamily="2" charset="77"/>
              </a:rPr>
              <a:t>/</a:t>
            </a:r>
            <a:r>
              <a:rPr lang="fr-FR" sz="1000" dirty="0" err="1">
                <a:effectLst/>
                <a:latin typeface="General Sans" pitchFamily="2" charset="77"/>
              </a:rPr>
              <a:t>fr</a:t>
            </a:r>
            <a:r>
              <a:rPr lang="fr-FR" sz="1000" dirty="0">
                <a:effectLst/>
                <a:latin typeface="General Sans" pitchFamily="2" charset="77"/>
              </a:rPr>
              <a:t>/plaintes.</a:t>
            </a:r>
          </a:p>
          <a:p>
            <a:endParaRPr lang="fr-FR" sz="1000" dirty="0">
              <a:effectLst/>
              <a:latin typeface="General Sans" pitchFamily="2" charset="77"/>
            </a:endParaRPr>
          </a:p>
          <a:p>
            <a:pPr algn="ctr"/>
            <a:r>
              <a:rPr lang="fr-FR" sz="1000" b="1" dirty="0">
                <a:effectLst/>
                <a:latin typeface="General Sans" pitchFamily="2" charset="77"/>
              </a:rPr>
              <a:t>Autorisation d’exploitation des attributs de la personnalité</a:t>
            </a:r>
          </a:p>
          <a:p>
            <a:pPr algn="ctr"/>
            <a:endParaRPr lang="fr-FR" sz="1000" b="1" dirty="0">
              <a:effectLst/>
              <a:latin typeface="General Sans" pitchFamily="2" charset="77"/>
            </a:endParaRPr>
          </a:p>
          <a:p>
            <a:r>
              <a:rPr lang="fr-FR" sz="1000" dirty="0">
                <a:effectLst/>
                <a:latin typeface="General Sans" pitchFamily="2" charset="77"/>
              </a:rPr>
              <a:t>Par la signature de ce bulletin d’adhésion, vous autorisez SPORSORA, ses agents, sous-traitants et éventuels ayants droit, à reproduire et exploiter les attributs de votre personnalité (nom, prénom, image, </a:t>
            </a:r>
            <a:r>
              <a:rPr lang="fr-FR" sz="1000" dirty="0" err="1">
                <a:effectLst/>
                <a:latin typeface="General Sans" pitchFamily="2" charset="77"/>
              </a:rPr>
              <a:t>etc</a:t>
            </a:r>
            <a:r>
              <a:rPr lang="fr-FR" sz="1000" dirty="0">
                <a:effectLst/>
                <a:latin typeface="General Sans" pitchFamily="2" charset="77"/>
              </a:rPr>
              <a:t>), tels que notamment captés et fixés à l’occasion de votre participation à tout activité ou évènement organisé(e) par SPORSORA.</a:t>
            </a:r>
          </a:p>
          <a:p>
            <a:endParaRPr lang="fr-FR" sz="1000" dirty="0">
              <a:effectLst/>
              <a:latin typeface="General Sans" pitchFamily="2" charset="77"/>
            </a:endParaRPr>
          </a:p>
          <a:p>
            <a:r>
              <a:rPr lang="fr-FR" sz="1000" dirty="0">
                <a:effectLst/>
                <a:latin typeface="General Sans" pitchFamily="2" charset="77"/>
              </a:rPr>
              <a:t>Cette autorisation emporte la possibilité pour SPORSORA d’apporter à la fixation initiale des attributs de votre personnalité toutes modifications, adaptations, intégrations dans une </a:t>
            </a:r>
            <a:r>
              <a:rPr lang="fr-FR" sz="1000" dirty="0" err="1">
                <a:effectLst/>
                <a:latin typeface="General Sans" pitchFamily="2" charset="77"/>
              </a:rPr>
              <a:t>oeuvre</a:t>
            </a:r>
            <a:r>
              <a:rPr lang="fr-FR" sz="1000" dirty="0">
                <a:effectLst/>
                <a:latin typeface="General Sans" pitchFamily="2" charset="77"/>
              </a:rPr>
              <a:t> ou suppressions qu’elle jugera utile. SPORSORA pourra notamment utiliser cette fixation, la publier, la reproduire, l’adapter ou la modifier, seule ou en combinaison avec d’autres matériels, par tous </a:t>
            </a:r>
            <a:r>
              <a:rPr lang="fr-FR" sz="1000" dirty="0" err="1">
                <a:effectLst/>
                <a:latin typeface="General Sans" pitchFamily="2" charset="77"/>
              </a:rPr>
              <a:t>Ies</a:t>
            </a:r>
            <a:r>
              <a:rPr lang="fr-FR" sz="1000" dirty="0">
                <a:effectLst/>
                <a:latin typeface="General Sans" pitchFamily="2" charset="77"/>
              </a:rPr>
              <a:t> moyens, méthodes ou techniques actuellement connues ou à venir.</a:t>
            </a:r>
          </a:p>
          <a:p>
            <a:endParaRPr lang="fr-FR" sz="1000" dirty="0">
              <a:effectLst/>
              <a:latin typeface="General Sans" pitchFamily="2" charset="77"/>
            </a:endParaRPr>
          </a:p>
          <a:p>
            <a:r>
              <a:rPr lang="fr-FR" sz="1000" dirty="0">
                <a:effectLst/>
                <a:latin typeface="General Sans" pitchFamily="2" charset="77"/>
              </a:rPr>
              <a:t>Cette autorisation est valable pour une durée de 10 ans, dans le monde entier, et sur tous les supports matériels et immatériels, en tous formats et en toutes dimensions, et notamment, sans que cette liste ne soit exhaustive : support papier, catalogues et éditions diverses, tous supports numériques, tous supports audiovisuels, digitaux (incluant les réseaux sociaux), tous vecteurs de réception confondus (smartphones, tablettes, etc.), médias presse, supports de communication interne, et tout type de supports promotionnels.</a:t>
            </a:r>
          </a:p>
        </p:txBody>
      </p:sp>
      <p:cxnSp>
        <p:nvCxnSpPr>
          <p:cNvPr id="19" name="Connecteur droit 18"/>
          <p:cNvCxnSpPr/>
          <p:nvPr/>
        </p:nvCxnSpPr>
        <p:spPr>
          <a:xfrm>
            <a:off x="2203555" y="9631215"/>
            <a:ext cx="5131637" cy="0"/>
          </a:xfrm>
          <a:prstGeom prst="line">
            <a:avLst/>
          </a:prstGeom>
          <a:ln>
            <a:solidFill>
              <a:srgbClr val="CD0921"/>
            </a:solidFill>
          </a:ln>
          <a:effectLst/>
        </p:spPr>
        <p:style>
          <a:lnRef idx="2">
            <a:schemeClr val="accent1"/>
          </a:lnRef>
          <a:fillRef idx="0">
            <a:schemeClr val="accent1"/>
          </a:fillRef>
          <a:effectRef idx="1">
            <a:schemeClr val="accent1"/>
          </a:effectRef>
          <a:fontRef idx="minor">
            <a:schemeClr val="tx1"/>
          </a:fontRef>
        </p:style>
      </p:cxnSp>
      <p:pic>
        <p:nvPicPr>
          <p:cNvPr id="2" name="Image 1">
            <a:extLst>
              <a:ext uri="{FF2B5EF4-FFF2-40B4-BE49-F238E27FC236}">
                <a16:creationId xmlns:a16="http://schemas.microsoft.com/office/drawing/2014/main" id="{D9BCFAAD-7739-1A5C-F3EF-A855F9F6BC5D}"/>
              </a:ext>
            </a:extLst>
          </p:cNvPr>
          <p:cNvPicPr>
            <a:picLocks noChangeAspect="1"/>
          </p:cNvPicPr>
          <p:nvPr/>
        </p:nvPicPr>
        <p:blipFill>
          <a:blip r:embed="rId2"/>
          <a:stretch>
            <a:fillRect/>
          </a:stretch>
        </p:blipFill>
        <p:spPr>
          <a:xfrm>
            <a:off x="527936" y="9466124"/>
            <a:ext cx="1625404" cy="409383"/>
          </a:xfrm>
          <a:prstGeom prst="rect">
            <a:avLst/>
          </a:prstGeom>
        </p:spPr>
      </p:pic>
    </p:spTree>
    <p:extLst>
      <p:ext uri="{BB962C8B-B14F-4D97-AF65-F5344CB8AC3E}">
        <p14:creationId xmlns:p14="http://schemas.microsoft.com/office/powerpoint/2010/main" val="186799466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TotalTime>
  <Words>1576</Words>
  <Application>Microsoft Macintosh PowerPoint</Application>
  <PresentationFormat>Personnalisé</PresentationFormat>
  <Paragraphs>143</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Calibri</vt:lpstr>
      <vt:lpstr>FS Joey</vt:lpstr>
      <vt:lpstr>General Sans</vt:lpstr>
      <vt:lpstr>General Sans Medium</vt:lpstr>
      <vt:lpstr>Wingdings</vt:lpstr>
      <vt:lpstr>Thème Office</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jj</dc:creator>
  <cp:keywords/>
  <dc:description/>
  <cp:lastModifiedBy>Chloé Boubals</cp:lastModifiedBy>
  <cp:revision>84</cp:revision>
  <cp:lastPrinted>2018-06-12T09:15:34Z</cp:lastPrinted>
  <dcterms:created xsi:type="dcterms:W3CDTF">2014-07-11T08:44:17Z</dcterms:created>
  <dcterms:modified xsi:type="dcterms:W3CDTF">2023-06-12T10:04:12Z</dcterms:modified>
  <cp:category/>
</cp:coreProperties>
</file>