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7"/>
    <p:restoredTop sz="99358" autoAdjust="0"/>
  </p:normalViewPr>
  <p:slideViewPr>
    <p:cSldViewPr snapToGrid="0" snapToObjects="1">
      <p:cViewPr>
        <p:scale>
          <a:sx n="152" d="100"/>
          <a:sy n="152" d="100"/>
        </p:scale>
        <p:origin x="1360" y="-96"/>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211108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23119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405430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408787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32357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2449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34745-961E-F442-A79C-B6F71ABF6692}" type="datetimeFigureOut">
              <a:rPr lang="fr-FR" smtClean="0"/>
              <a:t>18/04/2024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372290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9634745-961E-F442-A79C-B6F71ABF6692}" type="datetimeFigureOut">
              <a:rPr lang="fr-FR" smtClean="0"/>
              <a:t>18/04/2024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204704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34745-961E-F442-A79C-B6F71ABF6692}" type="datetimeFigureOut">
              <a:rPr lang="fr-FR" smtClean="0"/>
              <a:t>18/04/2024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7608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80707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634745-961E-F442-A79C-B6F71ABF6692}" type="datetimeFigureOut">
              <a:rPr lang="fr-FR" smtClean="0"/>
              <a:t>18/04/2024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F607BE-E530-234D-96E9-EF08A88579BE}" type="slidenum">
              <a:rPr lang="fr-FR" smtClean="0"/>
              <a:t>‹N°›</a:t>
            </a:fld>
            <a:endParaRPr lang="fr-FR"/>
          </a:p>
        </p:txBody>
      </p:sp>
    </p:spTree>
    <p:extLst>
      <p:ext uri="{BB962C8B-B14F-4D97-AF65-F5344CB8AC3E}">
        <p14:creationId xmlns:p14="http://schemas.microsoft.com/office/powerpoint/2010/main" val="10952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29634745-961E-F442-A79C-B6F71ABF6692}" type="datetimeFigureOut">
              <a:rPr lang="fr-FR" smtClean="0"/>
              <a:t>18/04/2024</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41F607BE-E530-234D-96E9-EF08A88579BE}" type="slidenum">
              <a:rPr lang="fr-FR" smtClean="0"/>
              <a:t>‹N°›</a:t>
            </a:fld>
            <a:endParaRPr lang="fr-FR"/>
          </a:p>
        </p:txBody>
      </p:sp>
    </p:spTree>
    <p:extLst>
      <p:ext uri="{BB962C8B-B14F-4D97-AF65-F5344CB8AC3E}">
        <p14:creationId xmlns:p14="http://schemas.microsoft.com/office/powerpoint/2010/main" val="24521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porsora.com/whoarewe/actualites-sporsora/item/8193-upgradez-votre-adhesion-chez-sporsora-en-beneficiant-d-une-adhesion-a-l-european-sponsorship-associ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4576" y="8505483"/>
            <a:ext cx="6733698" cy="1936439"/>
          </a:xfrm>
          <a:prstGeom prst="rect">
            <a:avLst/>
          </a:prstGeom>
          <a:solidFill>
            <a:schemeClr val="bg1">
              <a:lumMod val="95000"/>
            </a:schemeClr>
          </a:solidFill>
          <a:ln>
            <a:solidFill>
              <a:srgbClr val="CD09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14576" y="8641429"/>
            <a:ext cx="6733698" cy="1800493"/>
          </a:xfrm>
          <a:prstGeom prst="rect">
            <a:avLst/>
          </a:prstGeom>
          <a:noFill/>
        </p:spPr>
        <p:txBody>
          <a:bodyPr wrap="square" rtlCol="0">
            <a:spAutoFit/>
          </a:bodyPr>
          <a:lstStyle/>
          <a:p>
            <a:r>
              <a:rPr lang="fr-FR" sz="1100" dirty="0">
                <a:latin typeface="General Sans" pitchFamily="2" charset="77"/>
                <a:cs typeface="FS Joey"/>
              </a:rPr>
              <a:t>Créée en 1994 par les acteurs de l’économie du Sport, SPORSORA est la seule organisation professionnelle qui regroupe à la fois les annonceurs, les agences, les institutions sportives, les médias et les instituts d’études et de formation dans l’intérêt général. C’est un lieu de réflexions et d’actions pour développer et professionnaliser le marketing sportif, et de manière générale pour optimiser les investissements des marques dans le Sport. </a:t>
            </a:r>
            <a:endParaRPr lang="en-GB" sz="1100" dirty="0">
              <a:latin typeface="General Sans" pitchFamily="2" charset="77"/>
              <a:cs typeface="FS Joey"/>
            </a:endParaRPr>
          </a:p>
          <a:p>
            <a:r>
              <a:rPr lang="fr-FR" sz="1100" dirty="0">
                <a:latin typeface="General Sans" pitchFamily="2" charset="77"/>
                <a:cs typeface="FS Joey"/>
              </a:rPr>
              <a:t>SPORSORA regroupe aujourd’hui plus </a:t>
            </a:r>
            <a:r>
              <a:rPr lang="fr-FR" sz="1100" dirty="0">
                <a:latin typeface="General Sans Medium" pitchFamily="2" charset="77"/>
                <a:cs typeface="FS Joey"/>
              </a:rPr>
              <a:t>de 270 des principaux acteurs de l’économie du sport, et fédère un réseau de près de 2000 experts. </a:t>
            </a:r>
            <a:endParaRPr lang="en-GB" sz="1100" dirty="0">
              <a:latin typeface="General Sans Medium" pitchFamily="2" charset="77"/>
              <a:cs typeface="FS Joey"/>
            </a:endParaRPr>
          </a:p>
          <a:p>
            <a:r>
              <a:rPr lang="fr-FR" sz="1100" dirty="0">
                <a:latin typeface="General Sans" pitchFamily="2" charset="77"/>
                <a:cs typeface="FS Joey"/>
              </a:rPr>
              <a:t> </a:t>
            </a:r>
            <a:endParaRPr lang="en-GB" sz="1100" dirty="0">
              <a:latin typeface="General Sans" pitchFamily="2" charset="77"/>
              <a:cs typeface="FS Joey"/>
            </a:endParaRPr>
          </a:p>
          <a:p>
            <a:r>
              <a:rPr lang="fr-FR" sz="1100" dirty="0">
                <a:latin typeface="General Sans" pitchFamily="2" charset="77"/>
                <a:cs typeface="FS Joey"/>
              </a:rPr>
              <a:t>Pour plus de renseignements sur SPORSORA, son organisation et ses activités : </a:t>
            </a:r>
            <a:r>
              <a:rPr lang="fr-FR" sz="1100" u="sng" dirty="0">
                <a:solidFill>
                  <a:srgbClr val="CD0921"/>
                </a:solidFill>
                <a:latin typeface="General Sans" pitchFamily="2" charset="77"/>
                <a:cs typeface="FS Joey"/>
              </a:rPr>
              <a:t>www.sporsora.com</a:t>
            </a:r>
            <a:endParaRPr lang="en-GB" sz="1100" dirty="0">
              <a:solidFill>
                <a:srgbClr val="CD0921"/>
              </a:solidFill>
              <a:latin typeface="General Sans" pitchFamily="2" charset="77"/>
              <a:cs typeface="FS Joey"/>
            </a:endParaRPr>
          </a:p>
          <a:p>
            <a:endParaRPr lang="fr-FR" sz="1200" dirty="0">
              <a:latin typeface="FS Joey"/>
              <a:cs typeface="FS Joey"/>
            </a:endParaRPr>
          </a:p>
        </p:txBody>
      </p:sp>
      <p:sp>
        <p:nvSpPr>
          <p:cNvPr id="7" name="ZoneTexte 6"/>
          <p:cNvSpPr txBox="1"/>
          <p:nvPr/>
        </p:nvSpPr>
        <p:spPr>
          <a:xfrm>
            <a:off x="400833" y="4689774"/>
            <a:ext cx="6934358" cy="3647152"/>
          </a:xfrm>
          <a:prstGeom prst="rect">
            <a:avLst/>
          </a:prstGeom>
          <a:noFill/>
        </p:spPr>
        <p:txBody>
          <a:bodyPr wrap="square" rtlCol="0">
            <a:spAutoFit/>
          </a:bodyPr>
          <a:lstStyle/>
          <a:p>
            <a:pPr>
              <a:spcAft>
                <a:spcPts val="0"/>
              </a:spcAft>
            </a:pPr>
            <a:r>
              <a:rPr lang="fr-FR" sz="1100" dirty="0">
                <a:solidFill>
                  <a:srgbClr val="CD0921"/>
                </a:solidFill>
                <a:effectLst/>
                <a:latin typeface="General Sans" pitchFamily="2" charset="77"/>
                <a:ea typeface="Cambria"/>
                <a:cs typeface="Times New Roman"/>
              </a:rPr>
              <a:t>Adhérer à SPORSORA, </a:t>
            </a:r>
            <a:r>
              <a:rPr lang="fr-FR" sz="1100" dirty="0">
                <a:effectLst/>
                <a:latin typeface="General Sans" pitchFamily="2" charset="77"/>
                <a:ea typeface="Cambria"/>
                <a:cs typeface="Times New Roman"/>
              </a:rPr>
              <a:t>c’est tout au long de l’année l’occasion de :</a:t>
            </a:r>
          </a:p>
          <a:p>
            <a:pPr>
              <a:spcAft>
                <a:spcPts val="0"/>
              </a:spcAft>
            </a:pPr>
            <a:endParaRPr lang="fr-FR" sz="1100" dirty="0">
              <a:effectLst/>
              <a:latin typeface="General Sans" pitchFamily="2" charset="77"/>
              <a:ea typeface="Cambria"/>
              <a:cs typeface="Times New Roman"/>
            </a:endParaRPr>
          </a:p>
          <a:p>
            <a:pPr marL="342900" lvl="0" indent="-342900" algn="just">
              <a:spcAft>
                <a:spcPts val="0"/>
              </a:spcAft>
              <a:buClr>
                <a:srgbClr val="CD0921"/>
              </a:buClr>
              <a:buFont typeface="Wingdings"/>
              <a:buChar char=""/>
            </a:pPr>
            <a:r>
              <a:rPr lang="fr-FR" sz="1100" dirty="0">
                <a:effectLst/>
                <a:latin typeface="General Sans" pitchFamily="2" charset="77"/>
                <a:ea typeface="Cambria"/>
                <a:cs typeface="Times New Roman"/>
              </a:rPr>
              <a:t>Participer de manière privilégiée à la 20ème édition des </a:t>
            </a:r>
            <a:r>
              <a:rPr lang="fr-FR" sz="1100" dirty="0">
                <a:effectLst/>
                <a:latin typeface="General Sans Medium" pitchFamily="2" charset="77"/>
                <a:ea typeface="Cambria"/>
                <a:cs typeface="Times New Roman"/>
              </a:rPr>
              <a:t>Trophées SPORSORA du Marketing Sportif.</a:t>
            </a:r>
            <a:endParaRPr lang="en-GB" sz="1100" dirty="0">
              <a:effectLst/>
              <a:latin typeface="General Sans Medium" pitchFamily="2" charset="77"/>
              <a:ea typeface="Cambria"/>
              <a:cs typeface="Times New Roman"/>
            </a:endParaRPr>
          </a:p>
          <a:p>
            <a:pPr marL="457200" algn="just">
              <a:spcAft>
                <a:spcPts val="0"/>
              </a:spcAft>
            </a:pPr>
            <a:r>
              <a:rPr lang="fr-FR" sz="1100" dirty="0">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solidFill>
                  <a:srgbClr val="000000"/>
                </a:solidFill>
                <a:effectLst/>
                <a:latin typeface="General Sans" pitchFamily="2" charset="77"/>
                <a:ea typeface="Cambria"/>
                <a:cs typeface="Times New Roman"/>
              </a:rPr>
              <a:t>Accéder aux </a:t>
            </a:r>
            <a:r>
              <a:rPr lang="fr-FR" sz="1100" dirty="0">
                <a:effectLst/>
                <a:latin typeface="General Sans Medium" pitchFamily="2" charset="77"/>
                <a:ea typeface="Cambria"/>
                <a:cs typeface="Times New Roman"/>
              </a:rPr>
              <a:t>rendez-vous réguliers de l’association </a:t>
            </a:r>
            <a:r>
              <a:rPr lang="fr-FR" sz="1100" dirty="0">
                <a:solidFill>
                  <a:srgbClr val="000000"/>
                </a:solidFill>
                <a:effectLst/>
                <a:latin typeface="General Sans" pitchFamily="2" charset="77"/>
                <a:ea typeface="Cambria"/>
                <a:cs typeface="Times New Roman"/>
              </a:rPr>
              <a:t>: d</a:t>
            </a:r>
            <a:r>
              <a:rPr lang="fr-FR" sz="1100" dirty="0">
                <a:effectLst/>
                <a:latin typeface="General Sans" pitchFamily="2" charset="77"/>
                <a:ea typeface="Cambria"/>
                <a:cs typeface="Times New Roman"/>
              </a:rPr>
              <a:t>éjeuners Grands Témoins, débats, invitations lors des grands événements sportifs. (cf. Calendrier des événements)</a:t>
            </a:r>
            <a:endParaRPr lang="en-GB" sz="1100" dirty="0">
              <a:effectLst/>
              <a:latin typeface="General Sans" pitchFamily="2" charset="77"/>
              <a:ea typeface="Cambria"/>
              <a:cs typeface="Times New Roman"/>
            </a:endParaRPr>
          </a:p>
          <a:p>
            <a:pPr algn="just">
              <a:spcAft>
                <a:spcPts val="0"/>
              </a:spcAft>
            </a:pPr>
            <a:r>
              <a:rPr lang="fr-FR" sz="1100" dirty="0">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Bénéficier </a:t>
            </a:r>
            <a:r>
              <a:rPr lang="fr-FR" sz="1100" dirty="0">
                <a:effectLst/>
                <a:latin typeface="General Sans Medium" pitchFamily="2" charset="77"/>
                <a:ea typeface="Cambria"/>
                <a:cs typeface="Times New Roman"/>
              </a:rPr>
              <a:t>d’avis d’experts, d’études de marché, de chiffres clés, de données juridiques et de best practices</a:t>
            </a:r>
            <a:r>
              <a:rPr lang="fr-FR" sz="1100" dirty="0">
                <a:effectLst/>
                <a:latin typeface="General Sans" pitchFamily="2" charset="77"/>
                <a:ea typeface="Cambria"/>
                <a:cs typeface="Times New Roman"/>
              </a:rPr>
              <a:t> en France et à l’international via l’espace « membres » de notre site internet.</a:t>
            </a:r>
            <a:endParaRPr lang="en-GB" sz="1100" dirty="0">
              <a:effectLst/>
              <a:latin typeface="General Sans" pitchFamily="2" charset="77"/>
              <a:ea typeface="Cambria"/>
              <a:cs typeface="Times New Roman"/>
            </a:endParaRPr>
          </a:p>
          <a:p>
            <a:pPr algn="just">
              <a:spcAft>
                <a:spcPts val="0"/>
              </a:spcAft>
            </a:pPr>
            <a:r>
              <a:rPr lang="fr-FR" sz="1100" dirty="0">
                <a:solidFill>
                  <a:srgbClr val="C00006"/>
                </a:solidFill>
                <a:effectLst/>
                <a:latin typeface="General Sans" pitchFamily="2" charset="77"/>
                <a:ea typeface="Cambria"/>
                <a:cs typeface="Times New Roman"/>
              </a:rPr>
              <a:t> </a:t>
            </a:r>
            <a:endParaRPr lang="en-GB"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Medium" pitchFamily="2" charset="77"/>
                <a:ea typeface="Cambria"/>
                <a:cs typeface="Times New Roman"/>
              </a:rPr>
              <a:t>Promouvoir ses actions </a:t>
            </a:r>
            <a:r>
              <a:rPr lang="fr-FR" sz="1100" dirty="0">
                <a:effectLst/>
                <a:latin typeface="General Sans" pitchFamily="2" charset="77"/>
                <a:ea typeface="Cambria"/>
                <a:cs typeface="Times New Roman"/>
              </a:rPr>
              <a:t>auprès des différentes parties prenantes (pouvoirs publics, journalistes, professionnels) à travers les canaux de diffusion de l</a:t>
            </a:r>
            <a:r>
              <a:rPr lang="en-GB" sz="1100" dirty="0">
                <a:effectLst/>
                <a:latin typeface="General Sans" pitchFamily="2" charset="77"/>
                <a:ea typeface="Cambria"/>
                <a:cs typeface="Times New Roman"/>
              </a:rPr>
              <a:t>’</a:t>
            </a:r>
            <a:r>
              <a:rPr lang="fr-FR" sz="1100" dirty="0">
                <a:effectLst/>
                <a:latin typeface="General Sans" pitchFamily="2" charset="77"/>
                <a:ea typeface="Cambria"/>
                <a:cs typeface="Times New Roman"/>
              </a:rPr>
              <a:t>association : site Internet, newsletters, réseaux sociaux, partenaires presse (exclusivement pour </a:t>
            </a:r>
            <a:r>
              <a:rPr lang="fr-FR" sz="1100" dirty="0">
                <a:latin typeface="General Sans" pitchFamily="2" charset="77"/>
                <a:ea typeface="Cambria"/>
                <a:cs typeface="Times New Roman"/>
              </a:rPr>
              <a:t>les </a:t>
            </a:r>
            <a:r>
              <a:rPr lang="fr-FR" sz="1100" dirty="0">
                <a:effectLst/>
                <a:latin typeface="General Sans" pitchFamily="2" charset="77"/>
                <a:ea typeface="Cambria"/>
                <a:cs typeface="Times New Roman"/>
              </a:rPr>
              <a:t>membres).</a:t>
            </a:r>
            <a:endParaRPr lang="en-GB" sz="1100" dirty="0">
              <a:effectLst/>
              <a:latin typeface="General Sans" pitchFamily="2" charset="77"/>
              <a:ea typeface="Cambria"/>
              <a:cs typeface="Times New Roman"/>
            </a:endParaRPr>
          </a:p>
          <a:p>
            <a:pPr algn="just">
              <a:spcAft>
                <a:spcPts val="0"/>
              </a:spcAft>
            </a:pPr>
            <a:r>
              <a:rPr lang="en-GB" sz="1100" dirty="0">
                <a:effectLst/>
                <a:latin typeface="General Sans" pitchFamily="2" charset="77"/>
                <a:ea typeface="Cambria"/>
                <a:cs typeface="Times New Roman"/>
              </a:rPr>
              <a:t> </a:t>
            </a: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Recevoir la </a:t>
            </a:r>
            <a:r>
              <a:rPr lang="fr-FR" sz="1100" dirty="0">
                <a:effectLst/>
                <a:latin typeface="General Sans Medium" pitchFamily="2" charset="77"/>
                <a:ea typeface="Cambria"/>
                <a:cs typeface="Times New Roman"/>
              </a:rPr>
              <a:t>revue de presse hebdomadaire</a:t>
            </a:r>
            <a:r>
              <a:rPr lang="fr-FR" sz="1100" dirty="0">
                <a:solidFill>
                  <a:srgbClr val="BB000F"/>
                </a:solidFill>
                <a:effectLst/>
                <a:latin typeface="General Sans" pitchFamily="2" charset="77"/>
                <a:ea typeface="Cambria"/>
                <a:cs typeface="Times New Roman"/>
              </a:rPr>
              <a:t> </a:t>
            </a:r>
            <a:r>
              <a:rPr lang="fr-FR" sz="1100" dirty="0">
                <a:effectLst/>
                <a:latin typeface="General Sans" pitchFamily="2" charset="77"/>
                <a:ea typeface="Cambria"/>
                <a:cs typeface="Times New Roman"/>
              </a:rPr>
              <a:t>(France et étranger) du Sport Business.</a:t>
            </a:r>
            <a:endParaRPr lang="en-GB" sz="1100" dirty="0">
              <a:effectLst/>
              <a:latin typeface="General Sans" pitchFamily="2" charset="77"/>
              <a:ea typeface="Cambria"/>
              <a:cs typeface="Times New Roman"/>
            </a:endParaRPr>
          </a:p>
          <a:p>
            <a:pPr algn="just">
              <a:spcAft>
                <a:spcPts val="0"/>
              </a:spcAft>
            </a:pPr>
            <a:r>
              <a:rPr lang="en-GB" sz="1100" dirty="0">
                <a:effectLst/>
                <a:latin typeface="General Sans" pitchFamily="2" charset="77"/>
                <a:ea typeface="Cambria"/>
                <a:cs typeface="Times New Roman"/>
              </a:rPr>
              <a:t> </a:t>
            </a:r>
          </a:p>
          <a:p>
            <a:pPr marL="342900" lvl="0" indent="-342900">
              <a:spcAft>
                <a:spcPts val="0"/>
              </a:spcAft>
              <a:buClr>
                <a:srgbClr val="B90E11"/>
              </a:buClr>
              <a:buFont typeface="Wingdings"/>
              <a:buChar char=""/>
            </a:pPr>
            <a:r>
              <a:rPr lang="fr-FR" sz="1100" dirty="0">
                <a:effectLst/>
                <a:latin typeface="General Sans Medium" pitchFamily="2" charset="77"/>
                <a:ea typeface="Cambria"/>
                <a:cs typeface="Times New Roman"/>
              </a:rPr>
              <a:t>Agir au sein des Commissions et des Collèges « Métiers », </a:t>
            </a:r>
            <a:r>
              <a:rPr lang="fr-FR" sz="1100" dirty="0">
                <a:effectLst/>
                <a:latin typeface="General Sans" pitchFamily="2" charset="77"/>
                <a:ea typeface="Cambria"/>
                <a:cs typeface="Times New Roman"/>
              </a:rPr>
              <a:t>véritables laboratoires d’idées, lieux de confrontation sur les évolutions et les innovations, force de proposition en matière de prises de parole et de création de contenus.</a:t>
            </a:r>
            <a:br>
              <a:rPr lang="fr-FR" sz="1100" dirty="0">
                <a:effectLst/>
                <a:latin typeface="General Sans" pitchFamily="2" charset="77"/>
                <a:ea typeface="Cambria"/>
                <a:cs typeface="Times New Roman"/>
              </a:rPr>
            </a:br>
            <a:endParaRPr lang="fr-FR" sz="1100" dirty="0">
              <a:effectLst/>
              <a:latin typeface="General Sans" pitchFamily="2" charset="77"/>
              <a:ea typeface="Cambria"/>
              <a:cs typeface="Times New Roman"/>
            </a:endParaRPr>
          </a:p>
          <a:p>
            <a:pPr marL="342900" lvl="0" indent="-342900" algn="just">
              <a:spcAft>
                <a:spcPts val="0"/>
              </a:spcAft>
              <a:buClr>
                <a:srgbClr val="B90E11"/>
              </a:buClr>
              <a:buFont typeface="Wingdings"/>
              <a:buChar char=""/>
            </a:pPr>
            <a:r>
              <a:rPr lang="fr-FR" sz="1100" dirty="0">
                <a:effectLst/>
                <a:latin typeface="General Sans" pitchFamily="2" charset="77"/>
                <a:ea typeface="Cambria"/>
                <a:cs typeface="Times New Roman"/>
              </a:rPr>
              <a:t>Bénéficier de l’</a:t>
            </a:r>
            <a:r>
              <a:rPr lang="fr-FR" sz="1100" dirty="0">
                <a:effectLst/>
                <a:latin typeface="General Sans Medium" pitchFamily="2" charset="77"/>
                <a:ea typeface="Cambria"/>
                <a:cs typeface="Times New Roman"/>
              </a:rPr>
              <a:t>influence</a:t>
            </a:r>
            <a:r>
              <a:rPr lang="fr-FR" sz="1100" dirty="0">
                <a:effectLst/>
                <a:latin typeface="General Sans" pitchFamily="2" charset="77"/>
                <a:ea typeface="Cambria"/>
                <a:cs typeface="Times New Roman"/>
              </a:rPr>
              <a:t> de SPORSORA auprès des décideurs.</a:t>
            </a:r>
            <a:endParaRPr lang="en-GB" sz="1100" dirty="0">
              <a:effectLst/>
              <a:latin typeface="General Sans" pitchFamily="2" charset="77"/>
              <a:ea typeface="Cambria"/>
              <a:cs typeface="Times New Roman"/>
            </a:endParaRPr>
          </a:p>
        </p:txBody>
      </p:sp>
      <p:cxnSp>
        <p:nvCxnSpPr>
          <p:cNvPr id="11" name="Connecteur droit 10"/>
          <p:cNvCxnSpPr/>
          <p:nvPr/>
        </p:nvCxnSpPr>
        <p:spPr>
          <a:xfrm>
            <a:off x="2203555" y="769875"/>
            <a:ext cx="5131637" cy="0"/>
          </a:xfrm>
          <a:prstGeom prst="line">
            <a:avLst/>
          </a:prstGeom>
          <a:ln>
            <a:solidFill>
              <a:srgbClr val="CD0921"/>
            </a:solidFill>
          </a:ln>
          <a:effectLst/>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334176" y="1085789"/>
            <a:ext cx="7001015" cy="2985433"/>
          </a:xfrm>
          <a:prstGeom prst="rect">
            <a:avLst/>
          </a:prstGeom>
          <a:noFill/>
        </p:spPr>
        <p:txBody>
          <a:bodyPr wrap="square" rtlCol="0">
            <a:spAutoFit/>
          </a:bodyPr>
          <a:lstStyle/>
          <a:p>
            <a:pPr algn="just"/>
            <a:br>
              <a:rPr lang="fr-FR" sz="1100" dirty="0">
                <a:solidFill>
                  <a:schemeClr val="bg1">
                    <a:lumMod val="50000"/>
                  </a:schemeClr>
                </a:solidFill>
                <a:latin typeface="General Sans" pitchFamily="2" charset="77"/>
                <a:cs typeface="FS Joey"/>
              </a:rPr>
            </a:br>
            <a:r>
              <a:rPr lang="fr-FR" sz="1100" dirty="0">
                <a:solidFill>
                  <a:schemeClr val="bg1">
                    <a:lumMod val="50000"/>
                  </a:schemeClr>
                </a:solidFill>
                <a:latin typeface="General Sans" pitchFamily="2" charset="77"/>
                <a:cs typeface="FS Joey"/>
              </a:rPr>
              <a:t>"</a:t>
            </a:r>
            <a:r>
              <a:rPr lang="fr-FR" sz="1100" b="1" dirty="0">
                <a:solidFill>
                  <a:schemeClr val="bg1">
                    <a:lumMod val="50000"/>
                  </a:schemeClr>
                </a:solidFill>
                <a:latin typeface="General Sans" pitchFamily="2" charset="77"/>
                <a:cs typeface="FS Joey"/>
              </a:rPr>
              <a:t>L’année à venir s’annonce exceptionnelle </a:t>
            </a:r>
            <a:r>
              <a:rPr lang="fr-FR" sz="1100" dirty="0">
                <a:solidFill>
                  <a:schemeClr val="bg1">
                    <a:lumMod val="50000"/>
                  </a:schemeClr>
                </a:solidFill>
                <a:latin typeface="General Sans" pitchFamily="2" charset="77"/>
                <a:cs typeface="FS Joey"/>
              </a:rPr>
              <a:t>pour le sport français, mais aussi pour SPORSORA qui affiche beaucoup d’ambition pour 2024, année de son 30ème anniversaire et de la 20ème édition des Trophées SPORSORA du Marketing Sportif.</a:t>
            </a:r>
            <a:r>
              <a:rPr lang="fr-FR" sz="1100" dirty="0">
                <a:solidFill>
                  <a:schemeClr val="bg1"/>
                </a:solidFill>
                <a:latin typeface="General Sans" pitchFamily="2" charset="77"/>
                <a:cs typeface="FS Joey"/>
              </a:rPr>
              <a:t>.                                                                   .                 </a:t>
            </a:r>
            <a:br>
              <a:rPr lang="fr-FR" sz="1100" dirty="0">
                <a:solidFill>
                  <a:schemeClr val="bg1">
                    <a:lumMod val="50000"/>
                  </a:schemeClr>
                </a:solidFill>
                <a:latin typeface="General Sans" pitchFamily="2" charset="77"/>
                <a:cs typeface="FS Joey"/>
              </a:rPr>
            </a:br>
            <a:br>
              <a:rPr lang="fr-FR" sz="1100" dirty="0">
                <a:solidFill>
                  <a:schemeClr val="bg1">
                    <a:lumMod val="50000"/>
                  </a:schemeClr>
                </a:solidFill>
                <a:latin typeface="General Sans" pitchFamily="2" charset="77"/>
                <a:cs typeface="FS Joey"/>
              </a:rPr>
            </a:br>
            <a:r>
              <a:rPr lang="fr-FR" sz="1100" dirty="0">
                <a:solidFill>
                  <a:schemeClr val="bg1">
                    <a:lumMod val="50000"/>
                  </a:schemeClr>
                </a:solidFill>
                <a:latin typeface="General Sans" pitchFamily="2" charset="77"/>
                <a:cs typeface="FS Joey"/>
              </a:rPr>
              <a:t>La perspective des Jeux Olympiques et Paralympiques est une opportunité sans précédent pour notre secteur. Nous serons pleinement impliqués, pendant les JOP mais aussi dans la préparation de « l’après-Jeux », pour s’assurer que l’écosystème du sport bénéficie au maximum des externalités positives des GESI accueillis par la France, et ce sur le temps long.                                                         </a:t>
            </a:r>
            <a:br>
              <a:rPr lang="fr-FR" sz="1100" dirty="0">
                <a:solidFill>
                  <a:schemeClr val="bg1">
                    <a:lumMod val="50000"/>
                  </a:schemeClr>
                </a:solidFill>
                <a:latin typeface="General Sans" pitchFamily="2" charset="77"/>
                <a:cs typeface="FS Joey"/>
              </a:rPr>
            </a:br>
            <a:br>
              <a:rPr lang="fr-FR" sz="1100" dirty="0">
                <a:solidFill>
                  <a:schemeClr val="bg1">
                    <a:lumMod val="50000"/>
                  </a:schemeClr>
                </a:solidFill>
                <a:latin typeface="General Sans" pitchFamily="2" charset="77"/>
                <a:cs typeface="FS Joey"/>
              </a:rPr>
            </a:br>
            <a:r>
              <a:rPr lang="fr-FR" sz="1100" dirty="0">
                <a:solidFill>
                  <a:schemeClr val="bg1">
                    <a:lumMod val="50000"/>
                  </a:schemeClr>
                </a:solidFill>
                <a:latin typeface="General Sans" pitchFamily="2" charset="77"/>
                <a:cs typeface="FS Joey"/>
              </a:rPr>
              <a:t>Je souhaite que les mois à venir permettent de renforcer l'attractivité du sport français auprès du public, des entreprises et des annonceurs, ou encore sur la scène internationale. Notre objectif est que nous soyons plus forts après 2024 qu'aujourd'hui.  Je remercie nos membres toujours plus nombreux. »</a:t>
            </a:r>
          </a:p>
          <a:p>
            <a:pPr algn="just"/>
            <a:endParaRPr lang="fr-FR" sz="1100" b="1" i="1" dirty="0">
              <a:latin typeface="FS Joey"/>
              <a:cs typeface="FS Joey"/>
            </a:endParaRPr>
          </a:p>
          <a:p>
            <a:pPr algn="r"/>
            <a:r>
              <a:rPr lang="fr-FR" sz="1100" dirty="0">
                <a:solidFill>
                  <a:srgbClr val="CD0921"/>
                </a:solidFill>
                <a:latin typeface="General Sans Medium" pitchFamily="2" charset="77"/>
                <a:cs typeface="FS Joey"/>
              </a:rPr>
              <a:t>Raymond BAURIAUD</a:t>
            </a:r>
            <a:endParaRPr lang="en-GB" sz="1100" dirty="0">
              <a:solidFill>
                <a:srgbClr val="CD0921"/>
              </a:solidFill>
              <a:latin typeface="General Sans Medium" pitchFamily="2" charset="77"/>
              <a:cs typeface="FS Joey"/>
            </a:endParaRPr>
          </a:p>
          <a:p>
            <a:pPr algn="r"/>
            <a:r>
              <a:rPr lang="fr-FR" sz="1100" dirty="0">
                <a:solidFill>
                  <a:schemeClr val="bg1">
                    <a:lumMod val="50000"/>
                  </a:schemeClr>
                </a:solidFill>
                <a:latin typeface="General Sans Medium" pitchFamily="2" charset="77"/>
                <a:cs typeface="FS Joey"/>
              </a:rPr>
              <a:t>Président de SPORSORA</a:t>
            </a:r>
            <a:endParaRPr lang="en-GB" sz="1100" dirty="0">
              <a:solidFill>
                <a:schemeClr val="bg1">
                  <a:lumMod val="50000"/>
                </a:schemeClr>
              </a:solidFill>
              <a:latin typeface="General Sans Medium" pitchFamily="2" charset="77"/>
              <a:cs typeface="FS Joey"/>
            </a:endParaRPr>
          </a:p>
          <a:p>
            <a:pPr algn="r"/>
            <a:endParaRPr lang="fr-FR" sz="1200" dirty="0"/>
          </a:p>
        </p:txBody>
      </p:sp>
      <p:sp>
        <p:nvSpPr>
          <p:cNvPr id="13" name="ZoneTexte 12"/>
          <p:cNvSpPr txBox="1"/>
          <p:nvPr/>
        </p:nvSpPr>
        <p:spPr>
          <a:xfrm>
            <a:off x="334176" y="4139246"/>
            <a:ext cx="6934358" cy="707886"/>
          </a:xfrm>
          <a:prstGeom prst="rect">
            <a:avLst/>
          </a:prstGeom>
          <a:noFill/>
        </p:spPr>
        <p:txBody>
          <a:bodyPr wrap="square" rtlCol="0">
            <a:spAutoFit/>
          </a:bodyPr>
          <a:lstStyle/>
          <a:p>
            <a:pPr algn="just"/>
            <a:r>
              <a:rPr lang="fr-FR" altLang="ja-JP" sz="1100" b="1" dirty="0">
                <a:solidFill>
                  <a:srgbClr val="CD0921"/>
                </a:solidFill>
                <a:latin typeface="General Sans" pitchFamily="2" charset="77"/>
                <a:ea typeface="Cambria"/>
                <a:cs typeface="Times New Roman"/>
              </a:rPr>
              <a:t>SPORSORA est l’organisation référente pour penser et influencer le développement de l’économie du sport </a:t>
            </a:r>
            <a:r>
              <a:rPr lang="fr-FR" altLang="ja-JP" sz="1100" b="1" dirty="0">
                <a:latin typeface="General Sans" pitchFamily="2" charset="77"/>
                <a:ea typeface="Cambria"/>
                <a:cs typeface="Times New Roman"/>
              </a:rPr>
              <a:t>grâce à une convergence d’expertises, l’influence d’un collectif et un réseau engagé.</a:t>
            </a:r>
          </a:p>
          <a:p>
            <a:endParaRPr lang="fr-FR" dirty="0"/>
          </a:p>
        </p:txBody>
      </p:sp>
      <p:pic>
        <p:nvPicPr>
          <p:cNvPr id="4" name="Image 3">
            <a:extLst>
              <a:ext uri="{FF2B5EF4-FFF2-40B4-BE49-F238E27FC236}">
                <a16:creationId xmlns:a16="http://schemas.microsoft.com/office/drawing/2014/main" id="{DB212CE6-A0D3-F378-D2D8-94FF866C562B}"/>
              </a:ext>
            </a:extLst>
          </p:cNvPr>
          <p:cNvPicPr>
            <a:picLocks noChangeAspect="1"/>
          </p:cNvPicPr>
          <p:nvPr/>
        </p:nvPicPr>
        <p:blipFill>
          <a:blip r:embed="rId2"/>
          <a:stretch>
            <a:fillRect/>
          </a:stretch>
        </p:blipFill>
        <p:spPr>
          <a:xfrm>
            <a:off x="400833" y="553752"/>
            <a:ext cx="1802721" cy="454043"/>
          </a:xfrm>
          <a:prstGeom prst="rect">
            <a:avLst/>
          </a:prstGeom>
        </p:spPr>
      </p:pic>
    </p:spTree>
    <p:extLst>
      <p:ext uri="{BB962C8B-B14F-4D97-AF65-F5344CB8AC3E}">
        <p14:creationId xmlns:p14="http://schemas.microsoft.com/office/powerpoint/2010/main" val="2619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74170" y="3998404"/>
            <a:ext cx="6621455" cy="2831544"/>
          </a:xfrm>
          <a:prstGeom prst="rect">
            <a:avLst/>
          </a:prstGeom>
          <a:noFill/>
        </p:spPr>
        <p:txBody>
          <a:bodyPr wrap="square" rtlCol="0">
            <a:spAutoFit/>
          </a:bodyPr>
          <a:lstStyle/>
          <a:p>
            <a:endParaRPr lang="fr-FR" sz="1100" dirty="0">
              <a:solidFill>
                <a:srgbClr val="CD0921"/>
              </a:solidFill>
              <a:latin typeface="General Sans" pitchFamily="2" charset="77"/>
              <a:cs typeface="FS Joey"/>
            </a:endParaRPr>
          </a:p>
          <a:p>
            <a:endParaRPr lang="fr-FR" sz="1100" dirty="0">
              <a:solidFill>
                <a:srgbClr val="CD0921"/>
              </a:solidFill>
              <a:latin typeface="General Sans" pitchFamily="2" charset="77"/>
              <a:cs typeface="FS Joey"/>
            </a:endParaRPr>
          </a:p>
          <a:p>
            <a:r>
              <a:rPr lang="fr-FR" sz="1000" dirty="0">
                <a:latin typeface="General Sans" pitchFamily="2" charset="77"/>
                <a:cs typeface="FS Joey"/>
              </a:rPr>
              <a:t>	</a:t>
            </a: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fr-FR" sz="1000" dirty="0">
              <a:latin typeface="General Sans" pitchFamily="2" charset="77"/>
              <a:cs typeface="FS Joey"/>
            </a:endParaRPr>
          </a:p>
          <a:p>
            <a:endParaRPr lang="en-GB" sz="1000" dirty="0">
              <a:latin typeface="General Sans" pitchFamily="2" charset="77"/>
              <a:cs typeface="FS Joey"/>
            </a:endParaRPr>
          </a:p>
          <a:p>
            <a:endParaRPr lang="en-GB" sz="1000" dirty="0">
              <a:latin typeface="General Sans" pitchFamily="2" charset="77"/>
              <a:cs typeface="FS Joey"/>
            </a:endParaRPr>
          </a:p>
          <a:p>
            <a:endParaRPr lang="en-GB" sz="800" dirty="0">
              <a:latin typeface="General Sans" pitchFamily="2" charset="77"/>
              <a:cs typeface="FS Joey"/>
            </a:endParaRPr>
          </a:p>
          <a:p>
            <a:endParaRPr lang="fr-FR" sz="1100" dirty="0">
              <a:latin typeface="General Sans" pitchFamily="2" charset="77"/>
              <a:cs typeface="FS Joey"/>
            </a:endParaRPr>
          </a:p>
          <a:p>
            <a:endParaRPr lang="fr-FR" sz="1100" dirty="0">
              <a:latin typeface="General Sans" pitchFamily="2" charset="77"/>
              <a:cs typeface="FS Joey"/>
            </a:endParaRPr>
          </a:p>
          <a:p>
            <a:endParaRPr lang="en-GB" sz="800" dirty="0">
              <a:latin typeface="General Sans" pitchFamily="2" charset="77"/>
              <a:cs typeface="FS Joey"/>
            </a:endParaRPr>
          </a:p>
          <a:p>
            <a:r>
              <a:rPr lang="fr-FR" sz="800" dirty="0">
                <a:latin typeface="General Sans" pitchFamily="2" charset="77"/>
                <a:cs typeface="FS Joey"/>
              </a:rPr>
              <a:t> </a:t>
            </a:r>
            <a:endParaRPr lang="en-GB" sz="700" dirty="0">
              <a:latin typeface="General Sans" pitchFamily="2" charset="77"/>
              <a:cs typeface="FS Joey"/>
            </a:endParaRPr>
          </a:p>
        </p:txBody>
      </p:sp>
      <p:sp>
        <p:nvSpPr>
          <p:cNvPr id="10" name="ZoneTexte 9"/>
          <p:cNvSpPr txBox="1"/>
          <p:nvPr/>
        </p:nvSpPr>
        <p:spPr>
          <a:xfrm>
            <a:off x="329033" y="3653807"/>
            <a:ext cx="1985174" cy="1277273"/>
          </a:xfrm>
          <a:prstGeom prst="rect">
            <a:avLst/>
          </a:prstGeom>
          <a:noFill/>
        </p:spPr>
        <p:txBody>
          <a:bodyPr wrap="square" rtlCol="0">
            <a:spAutoFit/>
          </a:bodyPr>
          <a:lstStyle/>
          <a:p>
            <a:pPr algn="ctr"/>
            <a:r>
              <a:rPr lang="fr-FR" sz="1050" dirty="0">
                <a:solidFill>
                  <a:srgbClr val="CD0921"/>
                </a:solidFill>
                <a:latin typeface="General Sans" pitchFamily="2" charset="77"/>
                <a:cs typeface="FS Joey"/>
              </a:rPr>
              <a:t>MERCI DE BIEN VOULOIR ENTOURER LE MONTANT CORRESPONDANT A VOTRE COTISATION</a:t>
            </a:r>
          </a:p>
          <a:p>
            <a:pPr algn="ctr"/>
            <a:endParaRPr lang="fr-FR" sz="1100" dirty="0">
              <a:solidFill>
                <a:srgbClr val="CD0921"/>
              </a:solidFill>
              <a:latin typeface="General Sans" pitchFamily="2" charset="77"/>
              <a:cs typeface="FS Joey"/>
            </a:endParaRPr>
          </a:p>
          <a:p>
            <a:pPr algn="ctr"/>
            <a:r>
              <a:rPr lang="fr-FR" sz="800" dirty="0">
                <a:latin typeface="General Sans" pitchFamily="2" charset="77"/>
                <a:cs typeface="FS Joey"/>
              </a:rPr>
              <a:t>* Adhésion intuitu personae soumise à l’approbation du conseil d’administration de SPORSORA.</a:t>
            </a:r>
          </a:p>
        </p:txBody>
      </p:sp>
      <p:sp>
        <p:nvSpPr>
          <p:cNvPr id="2" name="Rectangle 1"/>
          <p:cNvSpPr/>
          <p:nvPr/>
        </p:nvSpPr>
        <p:spPr>
          <a:xfrm>
            <a:off x="331973" y="875730"/>
            <a:ext cx="6405878" cy="1946687"/>
          </a:xfrm>
          <a:prstGeom prst="rect">
            <a:avLst/>
          </a:prstGeom>
        </p:spPr>
        <p:txBody>
          <a:bodyPr wrap="square">
            <a:spAutoFit/>
          </a:bodyPr>
          <a:lstStyle/>
          <a:p>
            <a:pPr>
              <a:spcAft>
                <a:spcPts val="600"/>
              </a:spcAft>
            </a:pPr>
            <a:r>
              <a:rPr lang="fr-FR" sz="1050" dirty="0">
                <a:latin typeface="General Sans" pitchFamily="2" charset="77"/>
                <a:cs typeface="FS Joey"/>
              </a:rPr>
              <a:t>Raison Sociale :</a:t>
            </a:r>
            <a:endParaRPr lang="en-GB" sz="1050" dirty="0">
              <a:latin typeface="General Sans" pitchFamily="2" charset="77"/>
              <a:cs typeface="FS Joey"/>
            </a:endParaRPr>
          </a:p>
          <a:p>
            <a:pPr>
              <a:spcAft>
                <a:spcPts val="600"/>
              </a:spcAft>
            </a:pPr>
            <a:r>
              <a:rPr lang="fr-FR" sz="1050" dirty="0">
                <a:latin typeface="General Sans" pitchFamily="2" charset="77"/>
                <a:cs typeface="FS Joey"/>
              </a:rPr>
              <a:t>Adresse :</a:t>
            </a:r>
            <a:endParaRPr lang="en-GB" sz="1050" dirty="0">
              <a:latin typeface="General Sans" pitchFamily="2" charset="77"/>
              <a:cs typeface="FS Joey"/>
            </a:endParaRPr>
          </a:p>
          <a:p>
            <a:pPr>
              <a:spcAft>
                <a:spcPts val="600"/>
              </a:spcAft>
            </a:pPr>
            <a:r>
              <a:rPr lang="fr-FR" sz="1050" dirty="0">
                <a:latin typeface="General Sans" pitchFamily="2" charset="77"/>
                <a:cs typeface="FS Joey"/>
              </a:rPr>
              <a:t>Code Postal / Ville :</a:t>
            </a:r>
          </a:p>
          <a:p>
            <a:pPr>
              <a:spcAft>
                <a:spcPts val="600"/>
              </a:spcAft>
            </a:pPr>
            <a:r>
              <a:rPr lang="fr-FR" sz="1050" dirty="0">
                <a:latin typeface="General Sans" pitchFamily="2" charset="77"/>
                <a:cs typeface="FS Joey"/>
              </a:rPr>
              <a:t>Coordonnées de facturation (si différentes) :</a:t>
            </a:r>
            <a:endParaRPr lang="en-GB" sz="1050" dirty="0">
              <a:latin typeface="General Sans" pitchFamily="2" charset="77"/>
              <a:cs typeface="FS Joey"/>
            </a:endParaRPr>
          </a:p>
          <a:p>
            <a:pPr>
              <a:spcAft>
                <a:spcPts val="600"/>
              </a:spcAft>
            </a:pPr>
            <a:endParaRPr lang="fr-FR" sz="1050" dirty="0">
              <a:latin typeface="General Sans" pitchFamily="2" charset="77"/>
              <a:cs typeface="FS Joey"/>
            </a:endParaRPr>
          </a:p>
          <a:p>
            <a:pPr>
              <a:spcAft>
                <a:spcPts val="600"/>
              </a:spcAft>
            </a:pPr>
            <a:r>
              <a:rPr lang="fr-FR" sz="1050" dirty="0">
                <a:latin typeface="General Sans" pitchFamily="2" charset="77"/>
                <a:cs typeface="FS Joey"/>
              </a:rPr>
              <a:t>N° de TVA intracommunautaire :</a:t>
            </a:r>
          </a:p>
          <a:p>
            <a:pPr>
              <a:spcAft>
                <a:spcPts val="600"/>
              </a:spcAft>
            </a:pPr>
            <a:r>
              <a:rPr lang="fr-FR" sz="1050" dirty="0">
                <a:latin typeface="General Sans" pitchFamily="2" charset="77"/>
                <a:cs typeface="FS Joey"/>
              </a:rPr>
              <a:t>N° de SIRET:</a:t>
            </a:r>
          </a:p>
          <a:p>
            <a:pPr>
              <a:spcAft>
                <a:spcPts val="600"/>
              </a:spcAft>
            </a:pPr>
            <a:endParaRPr lang="fr-FR" sz="1200" dirty="0">
              <a:latin typeface="General Sans" pitchFamily="2" charset="77"/>
              <a:cs typeface="FS Joey"/>
            </a:endParaRPr>
          </a:p>
        </p:txBody>
      </p:sp>
      <p:cxnSp>
        <p:nvCxnSpPr>
          <p:cNvPr id="11" name="Connecteur droit 10"/>
          <p:cNvCxnSpPr/>
          <p:nvPr/>
        </p:nvCxnSpPr>
        <p:spPr>
          <a:xfrm>
            <a:off x="1428925" y="1006552"/>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089026" y="1269346"/>
            <a:ext cx="58545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677335" y="1521536"/>
            <a:ext cx="526623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2521858" y="2235829"/>
            <a:ext cx="4421713"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355479" y="2460934"/>
            <a:ext cx="5597949"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3405061" y="5619745"/>
            <a:ext cx="367376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420070" y="1976561"/>
            <a:ext cx="6533358"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pic>
        <p:nvPicPr>
          <p:cNvPr id="4" name="Image 3">
            <a:extLst>
              <a:ext uri="{FF2B5EF4-FFF2-40B4-BE49-F238E27FC236}">
                <a16:creationId xmlns:a16="http://schemas.microsoft.com/office/drawing/2014/main" id="{357A9ECA-4EA1-910E-0CEE-D9321F5E2594}"/>
              </a:ext>
            </a:extLst>
          </p:cNvPr>
          <p:cNvPicPr>
            <a:picLocks noChangeAspect="1"/>
          </p:cNvPicPr>
          <p:nvPr/>
        </p:nvPicPr>
        <p:blipFill rotWithShape="1">
          <a:blip r:embed="rId2"/>
          <a:srcRect r="40292"/>
          <a:stretch/>
        </p:blipFill>
        <p:spPr>
          <a:xfrm>
            <a:off x="2414442" y="2646334"/>
            <a:ext cx="2884850" cy="3241777"/>
          </a:xfrm>
          <a:prstGeom prst="rect">
            <a:avLst/>
          </a:prstGeom>
        </p:spPr>
      </p:pic>
      <p:sp>
        <p:nvSpPr>
          <p:cNvPr id="5" name="ZoneTexte 4">
            <a:extLst>
              <a:ext uri="{FF2B5EF4-FFF2-40B4-BE49-F238E27FC236}">
                <a16:creationId xmlns:a16="http://schemas.microsoft.com/office/drawing/2014/main" id="{E11B24B8-F504-B53C-3BE4-BBAC7CBC90AD}"/>
              </a:ext>
            </a:extLst>
          </p:cNvPr>
          <p:cNvSpPr txBox="1"/>
          <p:nvPr/>
        </p:nvSpPr>
        <p:spPr>
          <a:xfrm>
            <a:off x="474171" y="5978531"/>
            <a:ext cx="6766592" cy="630942"/>
          </a:xfrm>
          <a:prstGeom prst="rect">
            <a:avLst/>
          </a:prstGeom>
          <a:noFill/>
        </p:spPr>
        <p:txBody>
          <a:bodyPr wrap="square" rtlCol="0">
            <a:spAutoFit/>
          </a:bodyPr>
          <a:lstStyle/>
          <a:p>
            <a:r>
              <a:rPr lang="fr-FR" sz="1100" b="1" dirty="0">
                <a:solidFill>
                  <a:srgbClr val="CD0921"/>
                </a:solidFill>
                <a:latin typeface="General Sans" pitchFamily="2" charset="77"/>
                <a:cs typeface="FS Joey"/>
              </a:rPr>
              <a:t>CONTACTS PRIVILÉGIÉS :</a:t>
            </a:r>
          </a:p>
          <a:p>
            <a:r>
              <a:rPr lang="fr-FR" sz="800" dirty="0">
                <a:latin typeface="General Sans" pitchFamily="2" charset="77"/>
                <a:cs typeface="FS Joey"/>
              </a:rPr>
              <a:t>Ces contacts seront ajoutés à nos boucles de communications/Invitations aux événements et recevront des codes d’accès pour notre site internet (centre de ressources, annuaire des membres …). </a:t>
            </a:r>
          </a:p>
          <a:p>
            <a:endParaRPr lang="fr-FR" sz="800" dirty="0">
              <a:latin typeface="General Sans" pitchFamily="2" charset="77"/>
              <a:cs typeface="FS Joey"/>
            </a:endParaRPr>
          </a:p>
        </p:txBody>
      </p:sp>
      <p:pic>
        <p:nvPicPr>
          <p:cNvPr id="38" name="Image 37">
            <a:extLst>
              <a:ext uri="{FF2B5EF4-FFF2-40B4-BE49-F238E27FC236}">
                <a16:creationId xmlns:a16="http://schemas.microsoft.com/office/drawing/2014/main" id="{BCAC61A9-2341-6C6B-7834-C199AC7D826C}"/>
              </a:ext>
            </a:extLst>
          </p:cNvPr>
          <p:cNvPicPr>
            <a:picLocks noChangeAspect="1"/>
          </p:cNvPicPr>
          <p:nvPr/>
        </p:nvPicPr>
        <p:blipFill rotWithShape="1">
          <a:blip r:embed="rId2"/>
          <a:srcRect l="65259"/>
          <a:stretch/>
        </p:blipFill>
        <p:spPr>
          <a:xfrm>
            <a:off x="5297084" y="2646333"/>
            <a:ext cx="1678519" cy="3241777"/>
          </a:xfrm>
          <a:prstGeom prst="rect">
            <a:avLst/>
          </a:prstGeom>
        </p:spPr>
      </p:pic>
      <p:sp>
        <p:nvSpPr>
          <p:cNvPr id="39" name="ZoneTexte 38">
            <a:extLst>
              <a:ext uri="{FF2B5EF4-FFF2-40B4-BE49-F238E27FC236}">
                <a16:creationId xmlns:a16="http://schemas.microsoft.com/office/drawing/2014/main" id="{FDB2ACA4-0C4C-30FE-8FBB-F3191A33E297}"/>
              </a:ext>
            </a:extLst>
          </p:cNvPr>
          <p:cNvSpPr txBox="1"/>
          <p:nvPr/>
        </p:nvSpPr>
        <p:spPr>
          <a:xfrm>
            <a:off x="331973" y="561526"/>
            <a:ext cx="6898903" cy="384721"/>
          </a:xfrm>
          <a:prstGeom prst="rect">
            <a:avLst/>
          </a:prstGeom>
          <a:noFill/>
        </p:spPr>
        <p:txBody>
          <a:bodyPr wrap="square" rtlCol="0">
            <a:spAutoFit/>
          </a:bodyPr>
          <a:lstStyle/>
          <a:p>
            <a:r>
              <a:rPr lang="fr-FR" sz="1100" b="1" dirty="0">
                <a:solidFill>
                  <a:srgbClr val="CD0921"/>
                </a:solidFill>
                <a:latin typeface="General Sans" pitchFamily="2" charset="77"/>
                <a:cs typeface="FS Joey"/>
              </a:rPr>
              <a:t>COORDONNÉES DE L’ENTREPRISE :</a:t>
            </a:r>
          </a:p>
          <a:p>
            <a:endParaRPr lang="fr-FR" sz="800" dirty="0">
              <a:latin typeface="General Sans" pitchFamily="2" charset="77"/>
              <a:cs typeface="FS Joey"/>
            </a:endParaRPr>
          </a:p>
        </p:txBody>
      </p:sp>
      <p:sp>
        <p:nvSpPr>
          <p:cNvPr id="53" name="Ellipse 52">
            <a:extLst>
              <a:ext uri="{FF2B5EF4-FFF2-40B4-BE49-F238E27FC236}">
                <a16:creationId xmlns:a16="http://schemas.microsoft.com/office/drawing/2014/main" id="{AA36E87E-2E16-8A94-EA5B-E308DE854563}"/>
              </a:ext>
            </a:extLst>
          </p:cNvPr>
          <p:cNvSpPr/>
          <p:nvPr/>
        </p:nvSpPr>
        <p:spPr>
          <a:xfrm>
            <a:off x="240512" y="6712060"/>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54" name="Ellipse 53">
            <a:extLst>
              <a:ext uri="{FF2B5EF4-FFF2-40B4-BE49-F238E27FC236}">
                <a16:creationId xmlns:a16="http://schemas.microsoft.com/office/drawing/2014/main" id="{85CB4D7B-1CCC-7A16-9BA5-59D849578F20}"/>
              </a:ext>
            </a:extLst>
          </p:cNvPr>
          <p:cNvSpPr/>
          <p:nvPr/>
        </p:nvSpPr>
        <p:spPr>
          <a:xfrm>
            <a:off x="240511" y="8047236"/>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55" name="Ellipse 54">
            <a:extLst>
              <a:ext uri="{FF2B5EF4-FFF2-40B4-BE49-F238E27FC236}">
                <a16:creationId xmlns:a16="http://schemas.microsoft.com/office/drawing/2014/main" id="{0D98B212-1B61-3FCC-3361-B64135B390E7}"/>
              </a:ext>
            </a:extLst>
          </p:cNvPr>
          <p:cNvSpPr/>
          <p:nvPr/>
        </p:nvSpPr>
        <p:spPr>
          <a:xfrm>
            <a:off x="251396" y="9361537"/>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57" name="ZoneTexte 56">
            <a:extLst>
              <a:ext uri="{FF2B5EF4-FFF2-40B4-BE49-F238E27FC236}">
                <a16:creationId xmlns:a16="http://schemas.microsoft.com/office/drawing/2014/main" id="{464580B9-671F-7043-8301-8CFD9A4AF690}"/>
              </a:ext>
            </a:extLst>
          </p:cNvPr>
          <p:cNvSpPr txBox="1"/>
          <p:nvPr/>
        </p:nvSpPr>
        <p:spPr>
          <a:xfrm>
            <a:off x="221114" y="6689995"/>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1</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sp>
        <p:nvSpPr>
          <p:cNvPr id="58" name="ZoneTexte 57">
            <a:extLst>
              <a:ext uri="{FF2B5EF4-FFF2-40B4-BE49-F238E27FC236}">
                <a16:creationId xmlns:a16="http://schemas.microsoft.com/office/drawing/2014/main" id="{6D6FB3AD-A643-B3AA-1374-C9A8EBB14FE9}"/>
              </a:ext>
            </a:extLst>
          </p:cNvPr>
          <p:cNvSpPr txBox="1"/>
          <p:nvPr/>
        </p:nvSpPr>
        <p:spPr>
          <a:xfrm>
            <a:off x="206051" y="8015680"/>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2</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sp>
        <p:nvSpPr>
          <p:cNvPr id="59" name="ZoneTexte 58">
            <a:extLst>
              <a:ext uri="{FF2B5EF4-FFF2-40B4-BE49-F238E27FC236}">
                <a16:creationId xmlns:a16="http://schemas.microsoft.com/office/drawing/2014/main" id="{D33E194B-44D8-AC60-09CB-806A4B1F5F5A}"/>
              </a:ext>
            </a:extLst>
          </p:cNvPr>
          <p:cNvSpPr txBox="1"/>
          <p:nvPr/>
        </p:nvSpPr>
        <p:spPr>
          <a:xfrm>
            <a:off x="221114" y="9333535"/>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3</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cxnSp>
        <p:nvCxnSpPr>
          <p:cNvPr id="61" name="Connecteur droit 60">
            <a:extLst>
              <a:ext uri="{FF2B5EF4-FFF2-40B4-BE49-F238E27FC236}">
                <a16:creationId xmlns:a16="http://schemas.microsoft.com/office/drawing/2014/main" id="{2EE5E650-8C4A-01A9-40D8-96B03880807C}"/>
              </a:ext>
            </a:extLst>
          </p:cNvPr>
          <p:cNvCxnSpPr/>
          <p:nvPr/>
        </p:nvCxnSpPr>
        <p:spPr>
          <a:xfrm>
            <a:off x="1695326" y="7588492"/>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62" name="ZoneTexte 61">
            <a:extLst>
              <a:ext uri="{FF2B5EF4-FFF2-40B4-BE49-F238E27FC236}">
                <a16:creationId xmlns:a16="http://schemas.microsoft.com/office/drawing/2014/main" id="{CA5B5C7D-72B6-226E-A584-C5D5A694F135}"/>
              </a:ext>
            </a:extLst>
          </p:cNvPr>
          <p:cNvSpPr txBox="1"/>
          <p:nvPr/>
        </p:nvSpPr>
        <p:spPr>
          <a:xfrm>
            <a:off x="474170" y="6672881"/>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63" name="Connecteur droit 62">
            <a:extLst>
              <a:ext uri="{FF2B5EF4-FFF2-40B4-BE49-F238E27FC236}">
                <a16:creationId xmlns:a16="http://schemas.microsoft.com/office/drawing/2014/main" id="{AFD45E79-A604-A1B0-C148-52D722947C66}"/>
              </a:ext>
            </a:extLst>
          </p:cNvPr>
          <p:cNvCxnSpPr/>
          <p:nvPr/>
        </p:nvCxnSpPr>
        <p:spPr>
          <a:xfrm>
            <a:off x="1684040" y="6833872"/>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64" name="Connecteur droit 63">
            <a:extLst>
              <a:ext uri="{FF2B5EF4-FFF2-40B4-BE49-F238E27FC236}">
                <a16:creationId xmlns:a16="http://schemas.microsoft.com/office/drawing/2014/main" id="{6308AFA4-84B5-46B0-2FAC-8E1395D3C044}"/>
              </a:ext>
            </a:extLst>
          </p:cNvPr>
          <p:cNvCxnSpPr>
            <a:cxnSpLocks/>
          </p:cNvCxnSpPr>
          <p:nvPr/>
        </p:nvCxnSpPr>
        <p:spPr>
          <a:xfrm>
            <a:off x="1238841" y="7087872"/>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65" name="Connecteur droit 64">
            <a:extLst>
              <a:ext uri="{FF2B5EF4-FFF2-40B4-BE49-F238E27FC236}">
                <a16:creationId xmlns:a16="http://schemas.microsoft.com/office/drawing/2014/main" id="{A8D275EF-0184-FF3F-765D-238F74FA8CED}"/>
              </a:ext>
            </a:extLst>
          </p:cNvPr>
          <p:cNvCxnSpPr>
            <a:cxnSpLocks/>
          </p:cNvCxnSpPr>
          <p:nvPr/>
        </p:nvCxnSpPr>
        <p:spPr>
          <a:xfrm>
            <a:off x="1486390" y="7333405"/>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C62D7FBF-D4B1-EE8C-7E10-C9A202FFB74D}"/>
              </a:ext>
            </a:extLst>
          </p:cNvPr>
          <p:cNvCxnSpPr/>
          <p:nvPr/>
        </p:nvCxnSpPr>
        <p:spPr>
          <a:xfrm>
            <a:off x="1695326" y="8901021"/>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67" name="ZoneTexte 66">
            <a:extLst>
              <a:ext uri="{FF2B5EF4-FFF2-40B4-BE49-F238E27FC236}">
                <a16:creationId xmlns:a16="http://schemas.microsoft.com/office/drawing/2014/main" id="{467CFA9B-B7AC-07A6-C066-AAE31910A5FB}"/>
              </a:ext>
            </a:extLst>
          </p:cNvPr>
          <p:cNvSpPr txBox="1"/>
          <p:nvPr/>
        </p:nvSpPr>
        <p:spPr>
          <a:xfrm>
            <a:off x="474170" y="7985410"/>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68" name="Connecteur droit 67">
            <a:extLst>
              <a:ext uri="{FF2B5EF4-FFF2-40B4-BE49-F238E27FC236}">
                <a16:creationId xmlns:a16="http://schemas.microsoft.com/office/drawing/2014/main" id="{DCA39FD1-6A42-F796-301B-69F4015DB424}"/>
              </a:ext>
            </a:extLst>
          </p:cNvPr>
          <p:cNvCxnSpPr/>
          <p:nvPr/>
        </p:nvCxnSpPr>
        <p:spPr>
          <a:xfrm>
            <a:off x="1684040" y="8146401"/>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69" name="Connecteur droit 68">
            <a:extLst>
              <a:ext uri="{FF2B5EF4-FFF2-40B4-BE49-F238E27FC236}">
                <a16:creationId xmlns:a16="http://schemas.microsoft.com/office/drawing/2014/main" id="{7741F574-8079-D6A0-9329-D9F1EA7D293E}"/>
              </a:ext>
            </a:extLst>
          </p:cNvPr>
          <p:cNvCxnSpPr>
            <a:cxnSpLocks/>
          </p:cNvCxnSpPr>
          <p:nvPr/>
        </p:nvCxnSpPr>
        <p:spPr>
          <a:xfrm>
            <a:off x="1238841" y="8400401"/>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70" name="Connecteur droit 69">
            <a:extLst>
              <a:ext uri="{FF2B5EF4-FFF2-40B4-BE49-F238E27FC236}">
                <a16:creationId xmlns:a16="http://schemas.microsoft.com/office/drawing/2014/main" id="{70123596-3583-9027-3AC6-1402733CD12D}"/>
              </a:ext>
            </a:extLst>
          </p:cNvPr>
          <p:cNvCxnSpPr>
            <a:cxnSpLocks/>
          </p:cNvCxnSpPr>
          <p:nvPr/>
        </p:nvCxnSpPr>
        <p:spPr>
          <a:xfrm>
            <a:off x="1486390" y="8645934"/>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B352D77B-D2D9-6579-0E1A-BCA66E0D2337}"/>
              </a:ext>
            </a:extLst>
          </p:cNvPr>
          <p:cNvCxnSpPr/>
          <p:nvPr/>
        </p:nvCxnSpPr>
        <p:spPr>
          <a:xfrm>
            <a:off x="1695326" y="10239521"/>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72" name="ZoneTexte 71">
            <a:extLst>
              <a:ext uri="{FF2B5EF4-FFF2-40B4-BE49-F238E27FC236}">
                <a16:creationId xmlns:a16="http://schemas.microsoft.com/office/drawing/2014/main" id="{E3407FFC-FCD3-98BC-BDDF-3E4468064D82}"/>
              </a:ext>
            </a:extLst>
          </p:cNvPr>
          <p:cNvSpPr txBox="1"/>
          <p:nvPr/>
        </p:nvSpPr>
        <p:spPr>
          <a:xfrm>
            <a:off x="474170" y="9323910"/>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73" name="Connecteur droit 72">
            <a:extLst>
              <a:ext uri="{FF2B5EF4-FFF2-40B4-BE49-F238E27FC236}">
                <a16:creationId xmlns:a16="http://schemas.microsoft.com/office/drawing/2014/main" id="{091EAE5F-29D4-6711-BC26-A400024A510D}"/>
              </a:ext>
            </a:extLst>
          </p:cNvPr>
          <p:cNvCxnSpPr/>
          <p:nvPr/>
        </p:nvCxnSpPr>
        <p:spPr>
          <a:xfrm>
            <a:off x="1684040" y="9484901"/>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74" name="Connecteur droit 73">
            <a:extLst>
              <a:ext uri="{FF2B5EF4-FFF2-40B4-BE49-F238E27FC236}">
                <a16:creationId xmlns:a16="http://schemas.microsoft.com/office/drawing/2014/main" id="{B0790E97-F5A1-69E8-BB3C-62ED9E4919B7}"/>
              </a:ext>
            </a:extLst>
          </p:cNvPr>
          <p:cNvCxnSpPr>
            <a:cxnSpLocks/>
          </p:cNvCxnSpPr>
          <p:nvPr/>
        </p:nvCxnSpPr>
        <p:spPr>
          <a:xfrm>
            <a:off x="1238841" y="9738901"/>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75" name="Connecteur droit 74">
            <a:extLst>
              <a:ext uri="{FF2B5EF4-FFF2-40B4-BE49-F238E27FC236}">
                <a16:creationId xmlns:a16="http://schemas.microsoft.com/office/drawing/2014/main" id="{95187ADA-EF59-8C1F-7FAC-FB5EF223E314}"/>
              </a:ext>
            </a:extLst>
          </p:cNvPr>
          <p:cNvCxnSpPr>
            <a:cxnSpLocks/>
          </p:cNvCxnSpPr>
          <p:nvPr/>
        </p:nvCxnSpPr>
        <p:spPr>
          <a:xfrm>
            <a:off x="1486390" y="9984434"/>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89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5916" y="6215013"/>
            <a:ext cx="6702907" cy="3431709"/>
          </a:xfrm>
          <a:prstGeom prst="rect">
            <a:avLst/>
          </a:prstGeom>
          <a:noFill/>
        </p:spPr>
        <p:txBody>
          <a:bodyPr wrap="square" rtlCol="0">
            <a:spAutoFit/>
          </a:bodyPr>
          <a:lstStyle/>
          <a:p>
            <a:endParaRPr lang="fr-FR" sz="1050" dirty="0">
              <a:latin typeface="General Sans" pitchFamily="2" charset="77"/>
              <a:cs typeface="FS Joey"/>
            </a:endParaRPr>
          </a:p>
          <a:p>
            <a:pPr algn="just"/>
            <a:r>
              <a:rPr lang="fr-FR" sz="1050" b="1" dirty="0">
                <a:solidFill>
                  <a:srgbClr val="C00000"/>
                </a:solidFill>
                <a:latin typeface="General Sans" pitchFamily="2" charset="77"/>
                <a:cs typeface="FS Joey"/>
              </a:rPr>
              <a:t>NEW </a:t>
            </a:r>
            <a:r>
              <a:rPr lang="fr-FR" sz="1050" dirty="0">
                <a:latin typeface="General Sans" pitchFamily="2" charset="77"/>
                <a:cs typeface="FS Joey"/>
              </a:rPr>
              <a:t>I Bénéficier  d’une adhésion à l’</a:t>
            </a:r>
            <a:r>
              <a:rPr lang="fr-FR" sz="1050" dirty="0" err="1">
                <a:latin typeface="General Sans" pitchFamily="2" charset="77"/>
                <a:cs typeface="FS Joey"/>
              </a:rPr>
              <a:t>European</a:t>
            </a:r>
            <a:r>
              <a:rPr lang="fr-FR" sz="1050" dirty="0">
                <a:latin typeface="General Sans" pitchFamily="2" charset="77"/>
                <a:cs typeface="FS Joey"/>
              </a:rPr>
              <a:t> </a:t>
            </a:r>
            <a:r>
              <a:rPr lang="fr-FR" sz="1050" dirty="0" err="1">
                <a:latin typeface="General Sans" pitchFamily="2" charset="77"/>
                <a:cs typeface="FS Joey"/>
              </a:rPr>
              <a:t>Sponsorship</a:t>
            </a:r>
            <a:r>
              <a:rPr lang="fr-FR" sz="1050" dirty="0">
                <a:latin typeface="General Sans" pitchFamily="2" charset="77"/>
                <a:cs typeface="FS Joey"/>
              </a:rPr>
              <a:t> Association avec payant 10% supplémentaire du montant de votre cotisation SPORSORA – plus d’informations </a:t>
            </a:r>
            <a:r>
              <a:rPr lang="fr-FR" sz="1050" dirty="0">
                <a:latin typeface="General Sans" pitchFamily="2" charset="77"/>
                <a:cs typeface="FS Joey"/>
                <a:hlinkClick r:id="rId2"/>
              </a:rPr>
              <a:t>ICI</a:t>
            </a:r>
            <a:r>
              <a:rPr lang="fr-FR" sz="1050" dirty="0">
                <a:latin typeface="General Sans" pitchFamily="2" charset="77"/>
                <a:cs typeface="FS Joey"/>
              </a:rPr>
              <a:t> :            ❍ OUI	     ❍ NON</a:t>
            </a:r>
          </a:p>
          <a:p>
            <a:pPr algn="just"/>
            <a:r>
              <a:rPr lang="fr-FR" sz="900" i="1" dirty="0">
                <a:latin typeface="General Sans" pitchFamily="2" charset="77"/>
                <a:cs typeface="FS Joey"/>
              </a:rPr>
              <a:t>Attention : cette offre n’est pas éligible pour les startups </a:t>
            </a:r>
            <a:endParaRPr lang="en-GB" sz="500" i="1" dirty="0">
              <a:latin typeface="General Sans" pitchFamily="2" charset="77"/>
              <a:cs typeface="FS Joey"/>
            </a:endParaRPr>
          </a:p>
          <a:p>
            <a:endParaRPr lang="fr-FR" sz="1050" dirty="0">
              <a:latin typeface="General Sans" pitchFamily="2" charset="77"/>
              <a:cs typeface="FS Joey"/>
            </a:endParaRPr>
          </a:p>
          <a:p>
            <a:endParaRPr lang="fr-FR" sz="1050" dirty="0">
              <a:latin typeface="General Sans" pitchFamily="2" charset="77"/>
              <a:cs typeface="FS Joey"/>
            </a:endParaRPr>
          </a:p>
          <a:p>
            <a:r>
              <a:rPr lang="fr-FR" sz="1050" dirty="0">
                <a:latin typeface="General Sans" pitchFamily="2" charset="77"/>
                <a:cs typeface="FS Joey"/>
              </a:rPr>
              <a:t>Paiement par :         ❍ Chèque (à joindre au bulletin)   	     	❍ Virement* (joindre justificatif de virement)</a:t>
            </a:r>
            <a:endParaRPr lang="en-GB" sz="700" dirty="0">
              <a:latin typeface="General Sans" pitchFamily="2" charset="77"/>
              <a:cs typeface="FS Joey"/>
            </a:endParaRPr>
          </a:p>
          <a:p>
            <a:r>
              <a:rPr lang="fr-FR" sz="700" dirty="0">
                <a:latin typeface="General Sans" pitchFamily="2" charset="77"/>
                <a:cs typeface="FS Joey"/>
              </a:rPr>
              <a:t> </a:t>
            </a:r>
            <a:endParaRPr lang="en-GB" sz="700" dirty="0">
              <a:latin typeface="General Sans" pitchFamily="2" charset="77"/>
              <a:cs typeface="FS Joey"/>
            </a:endParaRPr>
          </a:p>
          <a:p>
            <a:r>
              <a:rPr lang="fr-FR" sz="1050" i="1" dirty="0">
                <a:latin typeface="General Sans" pitchFamily="2" charset="77"/>
                <a:cs typeface="FS Joey"/>
              </a:rPr>
              <a:t>*Coordonnées bancaires SPORSORA adressées sur demande.</a:t>
            </a:r>
          </a:p>
          <a:p>
            <a:endParaRPr lang="fr-FR" sz="1050" dirty="0">
              <a:latin typeface="General Sans" pitchFamily="2" charset="77"/>
              <a:cs typeface="FS Joey"/>
            </a:endParaRPr>
          </a:p>
          <a:p>
            <a:endParaRPr lang="fr-FR" sz="1050" dirty="0">
              <a:latin typeface="General Sans" pitchFamily="2" charset="77"/>
              <a:cs typeface="FS Joey"/>
            </a:endParaRPr>
          </a:p>
          <a:p>
            <a:endParaRPr lang="fr-FR" sz="1050" i="1" dirty="0">
              <a:latin typeface="General Sans" pitchFamily="2" charset="77"/>
              <a:cs typeface="FS Joey"/>
            </a:endParaRPr>
          </a:p>
          <a:p>
            <a:r>
              <a:rPr lang="fr-FR" sz="1050" i="1" dirty="0">
                <a:latin typeface="General Sans" pitchFamily="2" charset="77"/>
                <a:cs typeface="FS Joey"/>
              </a:rPr>
              <a:t>Ayant pris connaissance des conditions d’adhésion à SPORSORA, je souhaite en devenir membre actif en 2024.</a:t>
            </a:r>
          </a:p>
          <a:p>
            <a:r>
              <a:rPr lang="fr-FR" sz="1050" dirty="0">
                <a:latin typeface="General Sans" pitchFamily="2" charset="77"/>
                <a:cs typeface="FS Joey"/>
              </a:rPr>
              <a:t> </a:t>
            </a:r>
            <a:endParaRPr lang="en-GB" sz="1050" dirty="0">
              <a:latin typeface="General Sans" pitchFamily="2" charset="77"/>
              <a:cs typeface="FS Joey"/>
            </a:endParaRPr>
          </a:p>
          <a:p>
            <a:r>
              <a:rPr lang="fr-FR" sz="1050" dirty="0">
                <a:latin typeface="General Sans" pitchFamily="2" charset="77"/>
                <a:cs typeface="FS Joey"/>
              </a:rPr>
              <a:t>Fait à  				le</a:t>
            </a:r>
            <a:endParaRPr lang="en-GB" sz="1050" dirty="0">
              <a:latin typeface="General Sans" pitchFamily="2" charset="77"/>
              <a:cs typeface="FS Joey"/>
            </a:endParaRPr>
          </a:p>
          <a:p>
            <a:r>
              <a:rPr lang="fr-FR" sz="1050" dirty="0">
                <a:latin typeface="General Sans" pitchFamily="2" charset="77"/>
                <a:cs typeface="FS Joey"/>
              </a:rPr>
              <a:t> </a:t>
            </a:r>
            <a:endParaRPr lang="en-GB" sz="1050" dirty="0">
              <a:latin typeface="General Sans" pitchFamily="2" charset="77"/>
              <a:cs typeface="FS Joey"/>
            </a:endParaRPr>
          </a:p>
          <a:p>
            <a:r>
              <a:rPr lang="fr-FR" sz="1050" dirty="0">
                <a:latin typeface="General Sans" pitchFamily="2" charset="77"/>
                <a:cs typeface="FS Joey"/>
              </a:rPr>
              <a:t>Signature &amp; cachet	      				   			                                   À retourner à :</a:t>
            </a:r>
            <a:endParaRPr lang="en-GB" sz="1050" dirty="0">
              <a:latin typeface="General Sans" pitchFamily="2" charset="77"/>
              <a:cs typeface="FS Joey"/>
            </a:endParaRPr>
          </a:p>
          <a:p>
            <a:pPr algn="r"/>
            <a:r>
              <a:rPr lang="fr-FR" sz="1050" dirty="0">
                <a:latin typeface="General Sans" pitchFamily="2" charset="77"/>
                <a:cs typeface="FS Joey"/>
              </a:rPr>
              <a:t>			6 rue Claude </a:t>
            </a:r>
            <a:r>
              <a:rPr lang="fr-FR" sz="1050" dirty="0" err="1">
                <a:latin typeface="General Sans" pitchFamily="2" charset="77"/>
                <a:cs typeface="FS Joey"/>
              </a:rPr>
              <a:t>Farrere</a:t>
            </a:r>
            <a:endParaRPr lang="en-GB" sz="1050" dirty="0">
              <a:latin typeface="General Sans" pitchFamily="2" charset="77"/>
              <a:cs typeface="FS Joey"/>
            </a:endParaRPr>
          </a:p>
          <a:p>
            <a:pPr algn="r"/>
            <a:r>
              <a:rPr lang="fr-FR" sz="1050" dirty="0">
                <a:latin typeface="General Sans" pitchFamily="2" charset="77"/>
                <a:cs typeface="FS Joey"/>
              </a:rPr>
              <a:t>			75016 Paris </a:t>
            </a:r>
            <a:endParaRPr lang="en-GB" sz="1050" dirty="0">
              <a:latin typeface="General Sans" pitchFamily="2" charset="77"/>
              <a:cs typeface="FS Joey"/>
            </a:endParaRPr>
          </a:p>
          <a:p>
            <a:pPr algn="r"/>
            <a:r>
              <a:rPr lang="fr-FR" sz="1050" dirty="0">
                <a:latin typeface="General Sans" pitchFamily="2" charset="77"/>
                <a:cs typeface="FS Joey"/>
              </a:rPr>
              <a:t>			Tél: 09 72 64 82 12</a:t>
            </a:r>
            <a:endParaRPr lang="en-GB" sz="1050" dirty="0">
              <a:latin typeface="General Sans" pitchFamily="2" charset="77"/>
              <a:cs typeface="FS Joey"/>
            </a:endParaRPr>
          </a:p>
          <a:p>
            <a:pPr algn="r"/>
            <a:r>
              <a:rPr lang="fr-FR" sz="1050" dirty="0">
                <a:latin typeface="General Sans" pitchFamily="2" charset="77"/>
                <a:cs typeface="FS Joey"/>
              </a:rPr>
              <a:t>			</a:t>
            </a:r>
            <a:r>
              <a:rPr lang="fr-FR" sz="1050" dirty="0" err="1">
                <a:latin typeface="General Sans" pitchFamily="2" charset="77"/>
                <a:cs typeface="FS Joey"/>
              </a:rPr>
              <a:t>chloe.boubals@sporsora.com</a:t>
            </a:r>
            <a:r>
              <a:rPr lang="fr-FR" sz="1050" dirty="0">
                <a:latin typeface="General Sans" pitchFamily="2" charset="77"/>
                <a:cs typeface="FS Joey"/>
              </a:rPr>
              <a:t> </a:t>
            </a:r>
          </a:p>
        </p:txBody>
      </p:sp>
      <p:sp>
        <p:nvSpPr>
          <p:cNvPr id="8" name="Rectangle 7"/>
          <p:cNvSpPr/>
          <p:nvPr/>
        </p:nvSpPr>
        <p:spPr>
          <a:xfrm>
            <a:off x="484027" y="8972342"/>
            <a:ext cx="2111645" cy="744199"/>
          </a:xfrm>
          <a:prstGeom prst="rect">
            <a:avLst/>
          </a:prstGeom>
          <a:noFill/>
          <a:ln>
            <a:solidFill>
              <a:srgbClr val="CD09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835428" y="8412324"/>
            <a:ext cx="111021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2556913" y="8412324"/>
            <a:ext cx="111021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3405061" y="5335642"/>
            <a:ext cx="3673762"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F833F612-4B64-41A8-C10D-73771B2591BA}"/>
              </a:ext>
            </a:extLst>
          </p:cNvPr>
          <p:cNvCxnSpPr/>
          <p:nvPr/>
        </p:nvCxnSpPr>
        <p:spPr>
          <a:xfrm>
            <a:off x="1538697" y="1472717"/>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0BFF2BD7-C98F-CD3F-1526-4CE493555F8F}"/>
              </a:ext>
            </a:extLst>
          </p:cNvPr>
          <p:cNvSpPr txBox="1"/>
          <p:nvPr/>
        </p:nvSpPr>
        <p:spPr>
          <a:xfrm>
            <a:off x="317541" y="557106"/>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14" name="Connecteur droit 13">
            <a:extLst>
              <a:ext uri="{FF2B5EF4-FFF2-40B4-BE49-F238E27FC236}">
                <a16:creationId xmlns:a16="http://schemas.microsoft.com/office/drawing/2014/main" id="{C0AAA6CE-A2FA-1F2A-0C65-DAE51660B2EE}"/>
              </a:ext>
            </a:extLst>
          </p:cNvPr>
          <p:cNvCxnSpPr/>
          <p:nvPr/>
        </p:nvCxnSpPr>
        <p:spPr>
          <a:xfrm>
            <a:off x="1527411" y="718097"/>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63B82126-C1B7-7834-2E70-117559223EE5}"/>
              </a:ext>
            </a:extLst>
          </p:cNvPr>
          <p:cNvCxnSpPr>
            <a:cxnSpLocks/>
          </p:cNvCxnSpPr>
          <p:nvPr/>
        </p:nvCxnSpPr>
        <p:spPr>
          <a:xfrm>
            <a:off x="1082212" y="972097"/>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23260DB3-C490-FEAC-2FBF-CE9A3EEE7F54}"/>
              </a:ext>
            </a:extLst>
          </p:cNvPr>
          <p:cNvCxnSpPr>
            <a:cxnSpLocks/>
          </p:cNvCxnSpPr>
          <p:nvPr/>
        </p:nvCxnSpPr>
        <p:spPr>
          <a:xfrm>
            <a:off x="1329761" y="1217630"/>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A8DF8CE1-C34D-AE84-2698-73932E1FA059}"/>
              </a:ext>
            </a:extLst>
          </p:cNvPr>
          <p:cNvCxnSpPr/>
          <p:nvPr/>
        </p:nvCxnSpPr>
        <p:spPr>
          <a:xfrm>
            <a:off x="1538697" y="2783602"/>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245A3B1E-4C8D-4092-165E-2F9B88D27A1E}"/>
              </a:ext>
            </a:extLst>
          </p:cNvPr>
          <p:cNvSpPr txBox="1"/>
          <p:nvPr/>
        </p:nvSpPr>
        <p:spPr>
          <a:xfrm>
            <a:off x="317541" y="1867991"/>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23" name="Connecteur droit 22">
            <a:extLst>
              <a:ext uri="{FF2B5EF4-FFF2-40B4-BE49-F238E27FC236}">
                <a16:creationId xmlns:a16="http://schemas.microsoft.com/office/drawing/2014/main" id="{229A3E79-ACA4-87F4-D39F-BA767E91435B}"/>
              </a:ext>
            </a:extLst>
          </p:cNvPr>
          <p:cNvCxnSpPr/>
          <p:nvPr/>
        </p:nvCxnSpPr>
        <p:spPr>
          <a:xfrm>
            <a:off x="1527411" y="2028982"/>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81080AFD-8F40-B312-28EC-ABD012AF598C}"/>
              </a:ext>
            </a:extLst>
          </p:cNvPr>
          <p:cNvCxnSpPr>
            <a:cxnSpLocks/>
          </p:cNvCxnSpPr>
          <p:nvPr/>
        </p:nvCxnSpPr>
        <p:spPr>
          <a:xfrm>
            <a:off x="1082212" y="2282982"/>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AA43901B-CCAD-1AA5-7285-436C72D813C8}"/>
              </a:ext>
            </a:extLst>
          </p:cNvPr>
          <p:cNvCxnSpPr>
            <a:cxnSpLocks/>
          </p:cNvCxnSpPr>
          <p:nvPr/>
        </p:nvCxnSpPr>
        <p:spPr>
          <a:xfrm>
            <a:off x="1329761" y="2528515"/>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39D1E19F-F1FC-E474-C2D4-E7BB7C876426}"/>
              </a:ext>
            </a:extLst>
          </p:cNvPr>
          <p:cNvCxnSpPr/>
          <p:nvPr/>
        </p:nvCxnSpPr>
        <p:spPr>
          <a:xfrm>
            <a:off x="1538697" y="4190394"/>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B29E2450-BC2B-F3AF-9AA7-7F19BBF3B6F3}"/>
              </a:ext>
            </a:extLst>
          </p:cNvPr>
          <p:cNvSpPr txBox="1"/>
          <p:nvPr/>
        </p:nvSpPr>
        <p:spPr>
          <a:xfrm>
            <a:off x="317541" y="3274783"/>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30" name="Connecteur droit 29">
            <a:extLst>
              <a:ext uri="{FF2B5EF4-FFF2-40B4-BE49-F238E27FC236}">
                <a16:creationId xmlns:a16="http://schemas.microsoft.com/office/drawing/2014/main" id="{E19C0A48-45DD-523C-36B3-87615A4EB878}"/>
              </a:ext>
            </a:extLst>
          </p:cNvPr>
          <p:cNvCxnSpPr/>
          <p:nvPr/>
        </p:nvCxnSpPr>
        <p:spPr>
          <a:xfrm>
            <a:off x="1527411" y="3435774"/>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B4E61378-F45A-941F-6FD5-06B29130DA98}"/>
              </a:ext>
            </a:extLst>
          </p:cNvPr>
          <p:cNvCxnSpPr>
            <a:cxnSpLocks/>
          </p:cNvCxnSpPr>
          <p:nvPr/>
        </p:nvCxnSpPr>
        <p:spPr>
          <a:xfrm>
            <a:off x="1082212" y="3689774"/>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4" name="Connecteur droit 33">
            <a:extLst>
              <a:ext uri="{FF2B5EF4-FFF2-40B4-BE49-F238E27FC236}">
                <a16:creationId xmlns:a16="http://schemas.microsoft.com/office/drawing/2014/main" id="{F4A00CD1-3C1A-8256-464C-14AB7B3CE3BA}"/>
              </a:ext>
            </a:extLst>
          </p:cNvPr>
          <p:cNvCxnSpPr>
            <a:cxnSpLocks/>
          </p:cNvCxnSpPr>
          <p:nvPr/>
        </p:nvCxnSpPr>
        <p:spPr>
          <a:xfrm>
            <a:off x="1329761" y="3935307"/>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F50F7D4A-E2ED-9193-4E2B-AB8AF9C104EC}"/>
              </a:ext>
            </a:extLst>
          </p:cNvPr>
          <p:cNvCxnSpPr/>
          <p:nvPr/>
        </p:nvCxnSpPr>
        <p:spPr>
          <a:xfrm>
            <a:off x="1538697" y="5660509"/>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5A494200-E88A-7856-91A6-DDD262075386}"/>
              </a:ext>
            </a:extLst>
          </p:cNvPr>
          <p:cNvSpPr txBox="1"/>
          <p:nvPr/>
        </p:nvSpPr>
        <p:spPr>
          <a:xfrm>
            <a:off x="317541" y="4744898"/>
            <a:ext cx="3784600" cy="969496"/>
          </a:xfrm>
          <a:prstGeom prst="rect">
            <a:avLst/>
          </a:prstGeom>
          <a:noFill/>
        </p:spPr>
        <p:txBody>
          <a:bodyPr wrap="square">
            <a:spAutoFit/>
          </a:bodyPr>
          <a:lstStyle/>
          <a:p>
            <a:pPr>
              <a:spcAft>
                <a:spcPts val="600"/>
              </a:spcAft>
            </a:pPr>
            <a:r>
              <a:rPr lang="fr-FR" sz="1050" dirty="0">
                <a:latin typeface="General Sans" pitchFamily="2" charset="77"/>
                <a:cs typeface="FS Joey"/>
              </a:rPr>
              <a:t>Nom et prénom : </a:t>
            </a:r>
          </a:p>
          <a:p>
            <a:pPr>
              <a:spcAft>
                <a:spcPts val="600"/>
              </a:spcAft>
            </a:pPr>
            <a:r>
              <a:rPr lang="fr-FR" sz="1050" dirty="0">
                <a:latin typeface="General Sans" pitchFamily="2" charset="77"/>
                <a:cs typeface="FS Joey"/>
              </a:rPr>
              <a:t>Fonction :</a:t>
            </a:r>
          </a:p>
          <a:p>
            <a:pPr>
              <a:spcAft>
                <a:spcPts val="600"/>
              </a:spcAft>
            </a:pPr>
            <a:r>
              <a:rPr lang="fr-FR" sz="1050" dirty="0">
                <a:latin typeface="General Sans" pitchFamily="2" charset="77"/>
                <a:cs typeface="FS Joey"/>
              </a:rPr>
              <a:t>Adresse mail :</a:t>
            </a:r>
          </a:p>
          <a:p>
            <a:pPr>
              <a:spcAft>
                <a:spcPts val="600"/>
              </a:spcAft>
            </a:pPr>
            <a:r>
              <a:rPr lang="fr-FR" sz="1050" dirty="0">
                <a:latin typeface="General Sans" pitchFamily="2" charset="77"/>
              </a:rPr>
              <a:t>N° de téléphone : </a:t>
            </a:r>
            <a:endParaRPr lang="fr-FR" sz="1050" dirty="0"/>
          </a:p>
        </p:txBody>
      </p:sp>
      <p:cxnSp>
        <p:nvCxnSpPr>
          <p:cNvPr id="37" name="Connecteur droit 36">
            <a:extLst>
              <a:ext uri="{FF2B5EF4-FFF2-40B4-BE49-F238E27FC236}">
                <a16:creationId xmlns:a16="http://schemas.microsoft.com/office/drawing/2014/main" id="{773F5E48-7C12-34FA-AE14-45539489C6D3}"/>
              </a:ext>
            </a:extLst>
          </p:cNvPr>
          <p:cNvCxnSpPr/>
          <p:nvPr/>
        </p:nvCxnSpPr>
        <p:spPr>
          <a:xfrm>
            <a:off x="1527411" y="4905889"/>
            <a:ext cx="551464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8" name="Connecteur droit 37">
            <a:extLst>
              <a:ext uri="{FF2B5EF4-FFF2-40B4-BE49-F238E27FC236}">
                <a16:creationId xmlns:a16="http://schemas.microsoft.com/office/drawing/2014/main" id="{60B9FF99-157B-1E6E-2862-2A2759A7967C}"/>
              </a:ext>
            </a:extLst>
          </p:cNvPr>
          <p:cNvCxnSpPr>
            <a:cxnSpLocks/>
          </p:cNvCxnSpPr>
          <p:nvPr/>
        </p:nvCxnSpPr>
        <p:spPr>
          <a:xfrm>
            <a:off x="1082212" y="5159889"/>
            <a:ext cx="5959846"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39" name="Connecteur droit 38">
            <a:extLst>
              <a:ext uri="{FF2B5EF4-FFF2-40B4-BE49-F238E27FC236}">
                <a16:creationId xmlns:a16="http://schemas.microsoft.com/office/drawing/2014/main" id="{DAA5955A-6569-2145-DDE3-2D19E519B989}"/>
              </a:ext>
            </a:extLst>
          </p:cNvPr>
          <p:cNvCxnSpPr>
            <a:cxnSpLocks/>
          </p:cNvCxnSpPr>
          <p:nvPr/>
        </p:nvCxnSpPr>
        <p:spPr>
          <a:xfrm>
            <a:off x="1329761" y="5405422"/>
            <a:ext cx="5712297" cy="0"/>
          </a:xfrm>
          <a:prstGeom prst="line">
            <a:avLst/>
          </a:prstGeom>
          <a:ln w="3175" cap="rnd" cmpd="sng">
            <a:solidFill>
              <a:schemeClr val="tx1">
                <a:lumMod val="50000"/>
                <a:lumOff val="50000"/>
              </a:schemeClr>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CF55E646-B9EB-877A-B0E6-9A8D19C239BB}"/>
              </a:ext>
            </a:extLst>
          </p:cNvPr>
          <p:cNvSpPr/>
          <p:nvPr/>
        </p:nvSpPr>
        <p:spPr>
          <a:xfrm>
            <a:off x="123541" y="580432"/>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41" name="Ellipse 40">
            <a:extLst>
              <a:ext uri="{FF2B5EF4-FFF2-40B4-BE49-F238E27FC236}">
                <a16:creationId xmlns:a16="http://schemas.microsoft.com/office/drawing/2014/main" id="{2F9DEACB-B037-1986-7739-05D5A1F174C2}"/>
              </a:ext>
            </a:extLst>
          </p:cNvPr>
          <p:cNvSpPr/>
          <p:nvPr/>
        </p:nvSpPr>
        <p:spPr>
          <a:xfrm>
            <a:off x="123540" y="1915608"/>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42" name="Ellipse 41">
            <a:extLst>
              <a:ext uri="{FF2B5EF4-FFF2-40B4-BE49-F238E27FC236}">
                <a16:creationId xmlns:a16="http://schemas.microsoft.com/office/drawing/2014/main" id="{666F0E4C-C143-9414-1E15-BEFDA3DAA271}"/>
              </a:ext>
            </a:extLst>
          </p:cNvPr>
          <p:cNvSpPr/>
          <p:nvPr/>
        </p:nvSpPr>
        <p:spPr>
          <a:xfrm>
            <a:off x="123540" y="3311340"/>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44" name="Ellipse 43">
            <a:extLst>
              <a:ext uri="{FF2B5EF4-FFF2-40B4-BE49-F238E27FC236}">
                <a16:creationId xmlns:a16="http://schemas.microsoft.com/office/drawing/2014/main" id="{90B65FC6-E7E9-1FFF-D7F5-8D201CA71B9E}"/>
              </a:ext>
            </a:extLst>
          </p:cNvPr>
          <p:cNvSpPr/>
          <p:nvPr/>
        </p:nvSpPr>
        <p:spPr>
          <a:xfrm>
            <a:off x="123539" y="4762728"/>
            <a:ext cx="192649" cy="198330"/>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ysClr val="windowText" lastClr="000000"/>
              </a:solidFill>
            </a:endParaRPr>
          </a:p>
        </p:txBody>
      </p:sp>
      <p:sp>
        <p:nvSpPr>
          <p:cNvPr id="46" name="ZoneTexte 45">
            <a:extLst>
              <a:ext uri="{FF2B5EF4-FFF2-40B4-BE49-F238E27FC236}">
                <a16:creationId xmlns:a16="http://schemas.microsoft.com/office/drawing/2014/main" id="{F1332761-361A-C5AB-5090-489009222697}"/>
              </a:ext>
            </a:extLst>
          </p:cNvPr>
          <p:cNvSpPr txBox="1"/>
          <p:nvPr/>
        </p:nvSpPr>
        <p:spPr>
          <a:xfrm>
            <a:off x="93958" y="4738928"/>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7</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sp>
        <p:nvSpPr>
          <p:cNvPr id="47" name="ZoneTexte 46">
            <a:extLst>
              <a:ext uri="{FF2B5EF4-FFF2-40B4-BE49-F238E27FC236}">
                <a16:creationId xmlns:a16="http://schemas.microsoft.com/office/drawing/2014/main" id="{AC570A7C-5D56-8CEB-EA30-DC2F033F00AB}"/>
              </a:ext>
            </a:extLst>
          </p:cNvPr>
          <p:cNvSpPr txBox="1"/>
          <p:nvPr/>
        </p:nvSpPr>
        <p:spPr>
          <a:xfrm>
            <a:off x="89525" y="3277807"/>
            <a:ext cx="475988" cy="261610"/>
          </a:xfrm>
          <a:prstGeom prst="rect">
            <a:avLst/>
          </a:prstGeom>
          <a:noFill/>
        </p:spPr>
        <p:txBody>
          <a:bodyPr wrap="square" rtlCol="0">
            <a:spAutoFit/>
          </a:bodyPr>
          <a:lstStyle/>
          <a:p>
            <a:r>
              <a:rPr lang="fr-FR" sz="1100" b="1" dirty="0">
                <a:solidFill>
                  <a:schemeClr val="bg1"/>
                </a:solidFill>
                <a:latin typeface="General Sans" pitchFamily="2" charset="77"/>
                <a:cs typeface="FS Joey"/>
              </a:rPr>
              <a:t>6</a:t>
            </a:r>
            <a:endParaRPr lang="fr-FR" sz="800" dirty="0">
              <a:latin typeface="General Sans" pitchFamily="2" charset="77"/>
              <a:cs typeface="FS Joey"/>
            </a:endParaRPr>
          </a:p>
        </p:txBody>
      </p:sp>
      <p:sp>
        <p:nvSpPr>
          <p:cNvPr id="48" name="ZoneTexte 47">
            <a:extLst>
              <a:ext uri="{FF2B5EF4-FFF2-40B4-BE49-F238E27FC236}">
                <a16:creationId xmlns:a16="http://schemas.microsoft.com/office/drawing/2014/main" id="{01D48A2F-704A-4FB4-821F-664BD0723DED}"/>
              </a:ext>
            </a:extLst>
          </p:cNvPr>
          <p:cNvSpPr txBox="1"/>
          <p:nvPr/>
        </p:nvSpPr>
        <p:spPr>
          <a:xfrm>
            <a:off x="94664" y="1887422"/>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5</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sp>
        <p:nvSpPr>
          <p:cNvPr id="49" name="ZoneTexte 48">
            <a:extLst>
              <a:ext uri="{FF2B5EF4-FFF2-40B4-BE49-F238E27FC236}">
                <a16:creationId xmlns:a16="http://schemas.microsoft.com/office/drawing/2014/main" id="{7B87AD6F-CBEC-06ED-6560-F5E01B104453}"/>
              </a:ext>
            </a:extLst>
          </p:cNvPr>
          <p:cNvSpPr txBox="1"/>
          <p:nvPr/>
        </p:nvSpPr>
        <p:spPr>
          <a:xfrm>
            <a:off x="89525" y="557106"/>
            <a:ext cx="475988" cy="384721"/>
          </a:xfrm>
          <a:prstGeom prst="rect">
            <a:avLst/>
          </a:prstGeom>
          <a:noFill/>
        </p:spPr>
        <p:txBody>
          <a:bodyPr wrap="square" rtlCol="0">
            <a:spAutoFit/>
          </a:bodyPr>
          <a:lstStyle/>
          <a:p>
            <a:r>
              <a:rPr lang="fr-FR" sz="1100" b="1" dirty="0">
                <a:solidFill>
                  <a:schemeClr val="bg1"/>
                </a:solidFill>
                <a:latin typeface="General Sans" pitchFamily="2" charset="77"/>
                <a:cs typeface="FS Joey"/>
              </a:rPr>
              <a:t>4</a:t>
            </a:r>
            <a:endParaRPr lang="fr-FR" sz="800" dirty="0">
              <a:solidFill>
                <a:schemeClr val="bg1"/>
              </a:solidFill>
              <a:latin typeface="General Sans" pitchFamily="2" charset="77"/>
              <a:cs typeface="FS Joey"/>
            </a:endParaRPr>
          </a:p>
          <a:p>
            <a:endParaRPr lang="fr-FR" sz="800" dirty="0">
              <a:latin typeface="General Sans" pitchFamily="2" charset="77"/>
              <a:cs typeface="FS Joey"/>
            </a:endParaRPr>
          </a:p>
        </p:txBody>
      </p:sp>
    </p:spTree>
    <p:extLst>
      <p:ext uri="{BB962C8B-B14F-4D97-AF65-F5344CB8AC3E}">
        <p14:creationId xmlns:p14="http://schemas.microsoft.com/office/powerpoint/2010/main" val="205536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74171" y="694387"/>
            <a:ext cx="6604653" cy="8556188"/>
          </a:xfrm>
          <a:prstGeom prst="rect">
            <a:avLst/>
          </a:prstGeom>
          <a:noFill/>
        </p:spPr>
        <p:txBody>
          <a:bodyPr wrap="square" rtlCol="0">
            <a:spAutoFit/>
          </a:bodyPr>
          <a:lstStyle/>
          <a:p>
            <a:pPr algn="just"/>
            <a:r>
              <a:rPr lang="fr-FR" sz="1000" b="1" dirty="0">
                <a:effectLst/>
                <a:latin typeface="General Sans" pitchFamily="2" charset="77"/>
              </a:rPr>
              <a:t>Mentions légales</a:t>
            </a:r>
          </a:p>
          <a:p>
            <a:pPr algn="just"/>
            <a:endParaRPr lang="fr-FR" sz="1000" b="1" dirty="0">
              <a:effectLst/>
              <a:latin typeface="General Sans" pitchFamily="2" charset="77"/>
            </a:endParaRPr>
          </a:p>
          <a:p>
            <a:pPr algn="just"/>
            <a:r>
              <a:rPr lang="fr-FR" sz="1000" dirty="0">
                <a:effectLst/>
                <a:latin typeface="General Sans" pitchFamily="2" charset="77"/>
              </a:rPr>
              <a:t>La fourniture de vos données personnelles est nécessaire dans le cadre de votre adhésion à SPORSORA afin de vous permettre de bénéficier des services qui y sont associés.</a:t>
            </a:r>
          </a:p>
          <a:p>
            <a:pPr algn="just"/>
            <a:endParaRPr lang="fr-FR" sz="1000" dirty="0">
              <a:effectLst/>
              <a:latin typeface="General Sans" pitchFamily="2" charset="77"/>
            </a:endParaRPr>
          </a:p>
          <a:p>
            <a:pPr algn="just"/>
            <a:r>
              <a:rPr lang="fr-FR" sz="1000" dirty="0">
                <a:effectLst/>
                <a:latin typeface="General Sans" pitchFamily="2" charset="77"/>
              </a:rPr>
              <a:t>Vos données personnelles sont ainsi collectées principalement dans le cadre de :</a:t>
            </a:r>
          </a:p>
          <a:p>
            <a:pPr algn="just"/>
            <a:r>
              <a:rPr lang="fr-FR" sz="1000" dirty="0">
                <a:effectLst/>
                <a:latin typeface="General Sans" pitchFamily="2" charset="77"/>
              </a:rPr>
              <a:t>• L’ouverture d’un compte membre sur notre site internet ;</a:t>
            </a:r>
          </a:p>
          <a:p>
            <a:pPr algn="just"/>
            <a:r>
              <a:rPr lang="fr-FR" sz="1000" dirty="0">
                <a:effectLst/>
                <a:latin typeface="General Sans" pitchFamily="2" charset="77"/>
              </a:rPr>
              <a:t>• L’inscription à notre newsletter ;</a:t>
            </a:r>
          </a:p>
          <a:p>
            <a:pPr algn="just"/>
            <a:r>
              <a:rPr lang="fr-FR" sz="1000" dirty="0">
                <a:effectLst/>
                <a:latin typeface="General Sans" pitchFamily="2" charset="77"/>
              </a:rPr>
              <a:t>• L’envoi d’invitations à nos événements ;</a:t>
            </a:r>
          </a:p>
          <a:p>
            <a:pPr algn="just"/>
            <a:r>
              <a:rPr lang="fr-FR" sz="1000" dirty="0">
                <a:effectLst/>
                <a:latin typeface="General Sans" pitchFamily="2" charset="77"/>
              </a:rPr>
              <a:t>• L’envoi de notre revue de presse hebdomadaire ;</a:t>
            </a:r>
          </a:p>
          <a:p>
            <a:pPr algn="just"/>
            <a:r>
              <a:rPr lang="fr-FR" sz="1000" dirty="0">
                <a:effectLst/>
                <a:latin typeface="General Sans" pitchFamily="2" charset="77"/>
              </a:rPr>
              <a:t>• L’inscription dans l’annuaire des membres sur notre site internet consultable par l’ensemble des membres.</a:t>
            </a:r>
          </a:p>
          <a:p>
            <a:pPr algn="just"/>
            <a:endParaRPr lang="fr-FR" sz="1000" dirty="0">
              <a:effectLst/>
              <a:latin typeface="General Sans" pitchFamily="2" charset="77"/>
            </a:endParaRPr>
          </a:p>
          <a:p>
            <a:pPr algn="just"/>
            <a:r>
              <a:rPr lang="fr-FR" sz="1000" dirty="0">
                <a:effectLst/>
                <a:latin typeface="General Sans" pitchFamily="2" charset="77"/>
              </a:rPr>
              <a:t>Afin de répondre aux finalités précitées, SPORSORA collecte les données suivantes : nom, prénom, adresse mail, numéro de téléphone, fonction, société, adresse de la société.</a:t>
            </a:r>
          </a:p>
          <a:p>
            <a:pPr algn="just"/>
            <a:endParaRPr lang="fr-FR" sz="1000" dirty="0">
              <a:effectLst/>
              <a:latin typeface="General Sans" pitchFamily="2" charset="77"/>
            </a:endParaRPr>
          </a:p>
          <a:p>
            <a:pPr algn="just"/>
            <a:r>
              <a:rPr lang="fr-FR" sz="1000" dirty="0">
                <a:effectLst/>
                <a:latin typeface="General Sans" pitchFamily="2" charset="77"/>
              </a:rPr>
              <a:t>Les destinataires de ces données personnelles sont uniquement le personnel de SPORSORA, dont notamment les personnes en charge des services informatique, administratif et relation membre.</a:t>
            </a:r>
          </a:p>
          <a:p>
            <a:pPr algn="just"/>
            <a:endParaRPr lang="fr-FR" sz="1000" dirty="0">
              <a:effectLst/>
              <a:latin typeface="General Sans" pitchFamily="2" charset="77"/>
            </a:endParaRPr>
          </a:p>
          <a:p>
            <a:pPr algn="just"/>
            <a:r>
              <a:rPr lang="fr-FR" sz="1000" dirty="0">
                <a:effectLst/>
                <a:latin typeface="General Sans" pitchFamily="2" charset="77"/>
              </a:rPr>
              <a:t>Conformément à la réglementation en matière de données personnelles, vous bénéficiez d’un droit d’accès à vos données personnelles, d’un droit de rectification ou d’effacement de vos données personnelles, du droit à la limitation du traitement vous concernant, du droit de s’opposer à ce traitement.</a:t>
            </a:r>
          </a:p>
          <a:p>
            <a:pPr algn="just"/>
            <a:r>
              <a:rPr lang="fr-FR" sz="1000" dirty="0">
                <a:effectLst/>
                <a:latin typeface="General Sans" pitchFamily="2" charset="77"/>
              </a:rPr>
              <a:t>Vous bénéficiez également d’un droit à la portabilité de vos données personnelles qui vous offre la possibilité de récupérer une partie de vos données personnelles dans un format ouvert et lisible par machine.</a:t>
            </a:r>
          </a:p>
          <a:p>
            <a:pPr algn="just"/>
            <a:endParaRPr lang="fr-FR" sz="1000" dirty="0">
              <a:effectLst/>
              <a:latin typeface="General Sans" pitchFamily="2" charset="77"/>
            </a:endParaRPr>
          </a:p>
          <a:p>
            <a:pPr algn="just"/>
            <a:r>
              <a:rPr lang="fr-FR" sz="1000" dirty="0">
                <a:effectLst/>
                <a:latin typeface="General Sans" pitchFamily="2" charset="77"/>
              </a:rPr>
              <a:t>Ces droits peuvent être exercés en adressant un email à </a:t>
            </a:r>
            <a:r>
              <a:rPr lang="fr-FR" sz="1000" dirty="0" err="1">
                <a:effectLst/>
                <a:latin typeface="General Sans" pitchFamily="2" charset="77"/>
              </a:rPr>
              <a:t>sporsora@sporsora.com</a:t>
            </a:r>
            <a:r>
              <a:rPr lang="fr-FR" sz="1000" dirty="0">
                <a:effectLst/>
                <a:latin typeface="General Sans" pitchFamily="2" charset="77"/>
              </a:rPr>
              <a:t> ou par courrier à l’adresse suivante : SPORSORA,6 rue </a:t>
            </a:r>
            <a:r>
              <a:rPr lang="fr-FR" sz="1000" dirty="0">
                <a:latin typeface="General Sans" pitchFamily="2" charset="77"/>
              </a:rPr>
              <a:t>C</a:t>
            </a:r>
            <a:r>
              <a:rPr lang="fr-FR" sz="1000" dirty="0">
                <a:effectLst/>
                <a:latin typeface="General Sans" pitchFamily="2" charset="77"/>
              </a:rPr>
              <a:t>laude </a:t>
            </a:r>
            <a:r>
              <a:rPr lang="fr-FR" sz="1000" dirty="0" err="1">
                <a:latin typeface="General Sans" pitchFamily="2" charset="77"/>
              </a:rPr>
              <a:t>F</a:t>
            </a:r>
            <a:r>
              <a:rPr lang="fr-FR" sz="1000" dirty="0" err="1">
                <a:effectLst/>
                <a:latin typeface="General Sans" pitchFamily="2" charset="77"/>
              </a:rPr>
              <a:t>arrere</a:t>
            </a:r>
            <a:r>
              <a:rPr lang="fr-FR" sz="1000" dirty="0">
                <a:effectLst/>
                <a:latin typeface="General Sans" pitchFamily="2" charset="77"/>
              </a:rPr>
              <a:t>, 75016 Paris.</a:t>
            </a:r>
          </a:p>
          <a:p>
            <a:pPr algn="just"/>
            <a:endParaRPr lang="fr-FR" sz="1000" dirty="0">
              <a:effectLst/>
              <a:latin typeface="General Sans" pitchFamily="2" charset="77"/>
            </a:endParaRPr>
          </a:p>
          <a:p>
            <a:pPr algn="just"/>
            <a:r>
              <a:rPr lang="fr-FR" sz="1000" dirty="0">
                <a:effectLst/>
                <a:latin typeface="General Sans" pitchFamily="2" charset="77"/>
              </a:rPr>
              <a:t>Vos données personnelles sont conservées uniquement le temps nécessaire à l’accomplissement de l’objectif poursuivi lors de leur collecte. Par exemple, s’agissant de la newsletter, vos données personnelles seront conservées tant que vous ne vous désinscrivez pas.</a:t>
            </a:r>
          </a:p>
          <a:p>
            <a:pPr algn="just"/>
            <a:endParaRPr lang="fr-FR" sz="1000" dirty="0">
              <a:effectLst/>
              <a:latin typeface="General Sans" pitchFamily="2" charset="77"/>
            </a:endParaRPr>
          </a:p>
          <a:p>
            <a:pPr algn="just"/>
            <a:r>
              <a:rPr lang="fr-FR" sz="1000" dirty="0">
                <a:effectLst/>
                <a:latin typeface="General Sans" pitchFamily="2" charset="77"/>
              </a:rPr>
              <a:t>Dans l’hypothèse où vous estimeriez que vos droits ne sont pas respectés, vous pouvez formuler une réclamation auprès de SPORSORA aux coordonnées précitées ou auprès de la CNIL via les coordonnées suivantes : CNIL, 3 place de Fontenoy – TSA 80715, 75334 Paris Cedex 7 ; tél : 01 53 73 22 22 ; fax : 01 53 73 22 00 ou encore à l’adresse suivantes https://</a:t>
            </a:r>
            <a:r>
              <a:rPr lang="fr-FR" sz="1000" dirty="0" err="1">
                <a:effectLst/>
                <a:latin typeface="General Sans" pitchFamily="2" charset="77"/>
              </a:rPr>
              <a:t>www.cnil.fr</a:t>
            </a:r>
            <a:r>
              <a:rPr lang="fr-FR" sz="1000" dirty="0">
                <a:effectLst/>
                <a:latin typeface="General Sans" pitchFamily="2" charset="77"/>
              </a:rPr>
              <a:t>/</a:t>
            </a:r>
            <a:r>
              <a:rPr lang="fr-FR" sz="1000" dirty="0" err="1">
                <a:effectLst/>
                <a:latin typeface="General Sans" pitchFamily="2" charset="77"/>
              </a:rPr>
              <a:t>fr</a:t>
            </a:r>
            <a:r>
              <a:rPr lang="fr-FR" sz="1000" dirty="0">
                <a:effectLst/>
                <a:latin typeface="General Sans" pitchFamily="2" charset="77"/>
              </a:rPr>
              <a:t>/plaintes.</a:t>
            </a:r>
          </a:p>
          <a:p>
            <a:pPr algn="just"/>
            <a:endParaRPr lang="fr-FR" sz="1000" dirty="0">
              <a:effectLst/>
              <a:latin typeface="General Sans" pitchFamily="2" charset="77"/>
            </a:endParaRPr>
          </a:p>
          <a:p>
            <a:pPr algn="just"/>
            <a:r>
              <a:rPr lang="fr-FR" sz="1000" b="1" dirty="0">
                <a:effectLst/>
                <a:latin typeface="General Sans" pitchFamily="2" charset="77"/>
              </a:rPr>
              <a:t>Autorisation d’exploitation des attributs de la personnalité</a:t>
            </a:r>
          </a:p>
          <a:p>
            <a:pPr algn="just"/>
            <a:endParaRPr lang="fr-FR" sz="1000" b="1" dirty="0">
              <a:effectLst/>
              <a:latin typeface="General Sans" pitchFamily="2" charset="77"/>
            </a:endParaRPr>
          </a:p>
          <a:p>
            <a:pPr algn="just"/>
            <a:r>
              <a:rPr lang="fr-FR" sz="1000" dirty="0">
                <a:effectLst/>
                <a:latin typeface="General Sans" pitchFamily="2" charset="77"/>
              </a:rPr>
              <a:t>Par la signature de ce bulletin d’adhésion, vous autorisez SPORSORA, ses agents, sous-traitants et éventuels ayants droit, à reproduire et exploiter les attributs de votre personnalité (nom, prénom, image, </a:t>
            </a:r>
            <a:r>
              <a:rPr lang="fr-FR" sz="1000" dirty="0" err="1">
                <a:effectLst/>
                <a:latin typeface="General Sans" pitchFamily="2" charset="77"/>
              </a:rPr>
              <a:t>etc</a:t>
            </a:r>
            <a:r>
              <a:rPr lang="fr-FR" sz="1000" dirty="0">
                <a:effectLst/>
                <a:latin typeface="General Sans" pitchFamily="2" charset="77"/>
              </a:rPr>
              <a:t>), tels que notamment captés et fixés à l’occasion de votre participation à tout activité ou évènement organisé(e) par SPORSORA.</a:t>
            </a:r>
          </a:p>
          <a:p>
            <a:pPr algn="just"/>
            <a:endParaRPr lang="fr-FR" sz="1000" dirty="0">
              <a:effectLst/>
              <a:latin typeface="General Sans" pitchFamily="2" charset="77"/>
            </a:endParaRPr>
          </a:p>
          <a:p>
            <a:pPr algn="just"/>
            <a:r>
              <a:rPr lang="fr-FR" sz="1000" dirty="0">
                <a:effectLst/>
                <a:latin typeface="General Sans" pitchFamily="2" charset="77"/>
              </a:rPr>
              <a:t>Cette autorisation emporte la possibilité pour SPORSORA d’apporter à la fixation initiale des attributs de votre personnalité toutes modifications, adaptations, intégrations dans une </a:t>
            </a:r>
            <a:r>
              <a:rPr lang="fr-FR" sz="1000" dirty="0" err="1">
                <a:effectLst/>
                <a:latin typeface="General Sans" pitchFamily="2" charset="77"/>
              </a:rPr>
              <a:t>oeuvre</a:t>
            </a:r>
            <a:r>
              <a:rPr lang="fr-FR" sz="1000" dirty="0">
                <a:effectLst/>
                <a:latin typeface="General Sans" pitchFamily="2" charset="77"/>
              </a:rPr>
              <a:t> ou suppressions qu’elle jugera utile. SPORSORA pourra notamment utiliser cette fixation, la publier, la reproduire, l’adapter ou la modifier, seule ou en combinaison avec d’autres matériels, par tous </a:t>
            </a:r>
            <a:r>
              <a:rPr lang="fr-FR" sz="1000" dirty="0" err="1">
                <a:effectLst/>
                <a:latin typeface="General Sans" pitchFamily="2" charset="77"/>
              </a:rPr>
              <a:t>Ies</a:t>
            </a:r>
            <a:r>
              <a:rPr lang="fr-FR" sz="1000" dirty="0">
                <a:effectLst/>
                <a:latin typeface="General Sans" pitchFamily="2" charset="77"/>
              </a:rPr>
              <a:t> moyens, méthodes ou techniques actuellement connues ou à venir.</a:t>
            </a:r>
          </a:p>
          <a:p>
            <a:pPr algn="just"/>
            <a:endParaRPr lang="fr-FR" sz="1000" dirty="0">
              <a:effectLst/>
              <a:latin typeface="General Sans" pitchFamily="2" charset="77"/>
            </a:endParaRPr>
          </a:p>
          <a:p>
            <a:pPr algn="just"/>
            <a:r>
              <a:rPr lang="fr-FR" sz="1000" dirty="0">
                <a:effectLst/>
                <a:latin typeface="General Sans" pitchFamily="2" charset="77"/>
              </a:rPr>
              <a:t>Cette autorisation est valable pour une durée de 10 ans, dans le monde entier, et sur tous les supports matériels et immatériels, en tous formats et en toutes dimensions, et notamment, sans que cette liste ne soit exhaustive : support papier, catalogues et éditions diverses, tous supports numériques, tous supports audiovisuels, digitaux (incluant les réseaux sociaux), tous vecteurs de réception confondus (smartphones, tablettes, etc.), médias presse, supports de communication interne, et tout type de supports promotionnels.</a:t>
            </a:r>
          </a:p>
        </p:txBody>
      </p:sp>
      <p:cxnSp>
        <p:nvCxnSpPr>
          <p:cNvPr id="19" name="Connecteur droit 18"/>
          <p:cNvCxnSpPr/>
          <p:nvPr/>
        </p:nvCxnSpPr>
        <p:spPr>
          <a:xfrm>
            <a:off x="2203555" y="9631215"/>
            <a:ext cx="5131637" cy="0"/>
          </a:xfrm>
          <a:prstGeom prst="line">
            <a:avLst/>
          </a:prstGeom>
          <a:ln>
            <a:solidFill>
              <a:srgbClr val="CD0921"/>
            </a:solidFill>
          </a:ln>
          <a:effectLst/>
        </p:spPr>
        <p:style>
          <a:lnRef idx="2">
            <a:schemeClr val="accent1"/>
          </a:lnRef>
          <a:fillRef idx="0">
            <a:schemeClr val="accent1"/>
          </a:fillRef>
          <a:effectRef idx="1">
            <a:schemeClr val="accent1"/>
          </a:effectRef>
          <a:fontRef idx="minor">
            <a:schemeClr val="tx1"/>
          </a:fontRef>
        </p:style>
      </p:cxnSp>
      <p:pic>
        <p:nvPicPr>
          <p:cNvPr id="2" name="Image 1">
            <a:extLst>
              <a:ext uri="{FF2B5EF4-FFF2-40B4-BE49-F238E27FC236}">
                <a16:creationId xmlns:a16="http://schemas.microsoft.com/office/drawing/2014/main" id="{D9BCFAAD-7739-1A5C-F3EF-A855F9F6BC5D}"/>
              </a:ext>
            </a:extLst>
          </p:cNvPr>
          <p:cNvPicPr>
            <a:picLocks noChangeAspect="1"/>
          </p:cNvPicPr>
          <p:nvPr/>
        </p:nvPicPr>
        <p:blipFill>
          <a:blip r:embed="rId2"/>
          <a:stretch>
            <a:fillRect/>
          </a:stretch>
        </p:blipFill>
        <p:spPr>
          <a:xfrm>
            <a:off x="527936" y="9466124"/>
            <a:ext cx="1625404" cy="409383"/>
          </a:xfrm>
          <a:prstGeom prst="rect">
            <a:avLst/>
          </a:prstGeom>
        </p:spPr>
      </p:pic>
    </p:spTree>
    <p:extLst>
      <p:ext uri="{BB962C8B-B14F-4D97-AF65-F5344CB8AC3E}">
        <p14:creationId xmlns:p14="http://schemas.microsoft.com/office/powerpoint/2010/main" val="186799466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1152</TotalTime>
  <Words>1479</Words>
  <Application>Microsoft Macintosh PowerPoint</Application>
  <PresentationFormat>Personnalisé</PresentationFormat>
  <Paragraphs>140</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Calibri</vt:lpstr>
      <vt:lpstr>FS Joey</vt:lpstr>
      <vt:lpstr>General Sans</vt:lpstr>
      <vt:lpstr>General Sans Medium</vt:lpstr>
      <vt:lpstr>Wingdings</vt:lpstr>
      <vt:lpstr>Thème Office</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jj</dc:creator>
  <cp:keywords/>
  <dc:description/>
  <cp:lastModifiedBy>Chloé Boubals</cp:lastModifiedBy>
  <cp:revision>90</cp:revision>
  <cp:lastPrinted>2018-06-12T09:15:34Z</cp:lastPrinted>
  <dcterms:created xsi:type="dcterms:W3CDTF">2014-07-11T08:44:17Z</dcterms:created>
  <dcterms:modified xsi:type="dcterms:W3CDTF">2024-04-18T09:34:15Z</dcterms:modified>
  <cp:category/>
</cp:coreProperties>
</file>